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76" r:id="rId2"/>
    <p:sldId id="256" r:id="rId3"/>
    <p:sldId id="277" r:id="rId4"/>
    <p:sldId id="274" r:id="rId5"/>
    <p:sldId id="279" r:id="rId6"/>
    <p:sldId id="257" r:id="rId7"/>
    <p:sldId id="258" r:id="rId8"/>
    <p:sldId id="259" r:id="rId9"/>
    <p:sldId id="260" r:id="rId10"/>
    <p:sldId id="261" r:id="rId11"/>
    <p:sldId id="262" r:id="rId12"/>
    <p:sldId id="263" r:id="rId13"/>
    <p:sldId id="264" r:id="rId14"/>
    <p:sldId id="265" r:id="rId15"/>
    <p:sldId id="266" r:id="rId16"/>
    <p:sldId id="278" r:id="rId17"/>
    <p:sldId id="267" r:id="rId18"/>
    <p:sldId id="275" r:id="rId19"/>
    <p:sldId id="268" r:id="rId20"/>
    <p:sldId id="269" r:id="rId21"/>
    <p:sldId id="270" r:id="rId22"/>
    <p:sldId id="271" r:id="rId23"/>
    <p:sldId id="272"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7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3C563A-5AB8-4491-A52E-809D91EDEA75}"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1537295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1521228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93656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5852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4122242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3C563A-5AB8-4491-A52E-809D91EDEA75}"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133061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3C563A-5AB8-4491-A52E-809D91EDEA75}"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645054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C563A-5AB8-4491-A52E-809D91EDEA75}"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2386927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C563A-5AB8-4491-A52E-809D91EDEA75}"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128465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C563A-5AB8-4491-A52E-809D91EDEA75}"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914991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C563A-5AB8-4491-A52E-809D91EDEA75}"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2950346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201779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3C563A-5AB8-4491-A52E-809D91EDEA75}"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152518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3C563A-5AB8-4491-A52E-809D91EDEA75}"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4026318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C563A-5AB8-4491-A52E-809D91EDEA75}"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126202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3012239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C563A-5AB8-4491-A52E-809D91EDEA75}"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998C55-984C-433E-A2A3-FDEC0988F44A}" type="slidenum">
              <a:rPr lang="en-US" smtClean="0"/>
              <a:t>‹#›</a:t>
            </a:fld>
            <a:endParaRPr lang="en-US"/>
          </a:p>
        </p:txBody>
      </p:sp>
    </p:spTree>
    <p:extLst>
      <p:ext uri="{BB962C8B-B14F-4D97-AF65-F5344CB8AC3E}">
        <p14:creationId xmlns:p14="http://schemas.microsoft.com/office/powerpoint/2010/main" val="1454766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03C563A-5AB8-4491-A52E-809D91EDEA75}" type="datetimeFigureOut">
              <a:rPr lang="en-US" smtClean="0"/>
              <a:t>4/25/2022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998C55-984C-433E-A2A3-FDEC0988F44A}" type="slidenum">
              <a:rPr lang="en-US" smtClean="0"/>
              <a:t>‹#›</a:t>
            </a:fld>
            <a:endParaRPr lang="en-US"/>
          </a:p>
        </p:txBody>
      </p:sp>
    </p:spTree>
    <p:extLst>
      <p:ext uri="{BB962C8B-B14F-4D97-AF65-F5344CB8AC3E}">
        <p14:creationId xmlns:p14="http://schemas.microsoft.com/office/powerpoint/2010/main" val="857400153"/>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oleObject" Target="../embeddings/oleObject6.bin"/><Relationship Id="rId4" Type="http://schemas.openxmlformats.org/officeDocument/2006/relationships/image" Target="../media/image1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9.png"/><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7.png"/><Relationship Id="rId5" Type="http://schemas.openxmlformats.org/officeDocument/2006/relationships/oleObject" Target="../embeddings/oleObject13.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ode/foolofatook/journey-into-the-data-science-indust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BC74F-6FCD-4027-8997-69751344CBF3}"/>
              </a:ext>
            </a:extLst>
          </p:cNvPr>
          <p:cNvSpPr>
            <a:spLocks noGrp="1"/>
          </p:cNvSpPr>
          <p:nvPr>
            <p:ph idx="1"/>
          </p:nvPr>
        </p:nvSpPr>
        <p:spPr>
          <a:xfrm>
            <a:off x="838200" y="689113"/>
            <a:ext cx="10515600" cy="5487850"/>
          </a:xfrm>
        </p:spPr>
        <p:txBody>
          <a:bodyPr>
            <a:normAutofit fontScale="70000" lnSpcReduction="20000"/>
          </a:bodyPr>
          <a:lstStyle/>
          <a:p>
            <a:pPr marL="0" indent="0" algn="ctr">
              <a:buNone/>
            </a:pPr>
            <a:r>
              <a:rPr lang="en-IN" sz="3300" b="1" dirty="0">
                <a:solidFill>
                  <a:schemeClr val="accent6"/>
                </a:solidFill>
              </a:rPr>
              <a:t>STATISTICS PROJECT</a:t>
            </a:r>
          </a:p>
          <a:p>
            <a:pPr marL="0" indent="0" algn="ctr">
              <a:buNone/>
            </a:pPr>
            <a:endParaRPr lang="en-IN" sz="3300" b="1" dirty="0">
              <a:solidFill>
                <a:schemeClr val="accent6"/>
              </a:solidFill>
            </a:endParaRPr>
          </a:p>
          <a:p>
            <a:pPr marL="0" indent="0" algn="ctr">
              <a:buNone/>
            </a:pPr>
            <a:r>
              <a:rPr lang="en-IN" sz="3300" b="1" dirty="0">
                <a:solidFill>
                  <a:schemeClr val="accent6"/>
                </a:solidFill>
              </a:rPr>
              <a:t>TO</a:t>
            </a:r>
          </a:p>
          <a:p>
            <a:pPr marL="0" indent="0" algn="ctr">
              <a:lnSpc>
                <a:spcPct val="110000"/>
              </a:lnSpc>
              <a:spcAft>
                <a:spcPts val="800"/>
              </a:spcAft>
              <a:buNone/>
            </a:pPr>
            <a:r>
              <a:rPr lang="en-US" sz="3300" b="1"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FIND OUT THE REASON FOR HIGH DS JOB DEMAND AND THE REASON FOR SWITCHES/CAREER PROGRESSION </a:t>
            </a:r>
          </a:p>
          <a:p>
            <a:pPr marL="0" indent="0" algn="ctr">
              <a:lnSpc>
                <a:spcPct val="110000"/>
              </a:lnSpc>
              <a:spcAft>
                <a:spcPts val="800"/>
              </a:spcAft>
              <a:buNone/>
            </a:pPr>
            <a:r>
              <a:rPr lang="en-IN" sz="3300" b="1"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TO DATA SCIENCE</a:t>
            </a:r>
            <a:endParaRPr lang="en-IN" sz="33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endParaRPr lang="en-IN" sz="3500" b="1" dirty="0">
              <a:solidFill>
                <a:schemeClr val="accent6"/>
              </a:solidFill>
            </a:endParaRPr>
          </a:p>
          <a:p>
            <a:pPr marL="0" indent="0" algn="ctr">
              <a:buNone/>
            </a:pPr>
            <a:endParaRPr lang="en-IN" sz="3200" b="1" dirty="0">
              <a:solidFill>
                <a:schemeClr val="accent6"/>
              </a:solidFill>
            </a:endParaRPr>
          </a:p>
          <a:p>
            <a:pPr marL="0" indent="0" algn="ctr">
              <a:buNone/>
            </a:pPr>
            <a:endParaRPr lang="en-IN" sz="3200" b="1" dirty="0">
              <a:solidFill>
                <a:schemeClr val="accent6"/>
              </a:solidFill>
            </a:endParaRPr>
          </a:p>
          <a:p>
            <a:pPr marL="0" indent="0" algn="ctr">
              <a:buNone/>
            </a:pPr>
            <a:r>
              <a:rPr lang="en-IN" sz="3000" b="1" dirty="0">
                <a:solidFill>
                  <a:schemeClr val="accent6"/>
                </a:solidFill>
              </a:rPr>
              <a:t>Ally Saha-C22002</a:t>
            </a:r>
          </a:p>
          <a:p>
            <a:pPr marL="0" indent="0" algn="ctr">
              <a:buNone/>
            </a:pPr>
            <a:r>
              <a:rPr lang="en-IN" sz="3000" b="1" dirty="0">
                <a:solidFill>
                  <a:schemeClr val="accent6"/>
                </a:solidFill>
              </a:rPr>
              <a:t>Antarlin Chanda-C22003</a:t>
            </a:r>
          </a:p>
          <a:p>
            <a:pPr marL="0" indent="0" algn="ctr">
              <a:buNone/>
            </a:pPr>
            <a:endParaRPr lang="en-IN" sz="3200" b="1" dirty="0"/>
          </a:p>
        </p:txBody>
      </p:sp>
    </p:spTree>
    <p:extLst>
      <p:ext uri="{BB962C8B-B14F-4D97-AF65-F5344CB8AC3E}">
        <p14:creationId xmlns:p14="http://schemas.microsoft.com/office/powerpoint/2010/main" val="3989086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69817" y="-27912"/>
            <a:ext cx="9262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957867807"/>
              </p:ext>
            </p:extLst>
          </p:nvPr>
        </p:nvGraphicFramePr>
        <p:xfrm>
          <a:off x="450574" y="156755"/>
          <a:ext cx="4343496" cy="3166752"/>
        </p:xfrm>
        <a:graphic>
          <a:graphicData uri="http://schemas.openxmlformats.org/presentationml/2006/ole">
            <mc:AlternateContent xmlns:mc="http://schemas.openxmlformats.org/markup-compatibility/2006">
              <mc:Choice xmlns:v="urn:schemas-microsoft-com:vml" Requires="v">
                <p:oleObj spid="_x0000_s2050" name="Bitmap Image" r:id="rId3" imgW="4210266" imgH="2768742" progId="Paint.Picture">
                  <p:embed/>
                </p:oleObj>
              </mc:Choice>
              <mc:Fallback>
                <p:oleObj name="Bitmap Image" r:id="rId3" imgW="4210266" imgH="2768742" progId="Paint.Picture">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74" y="156755"/>
                        <a:ext cx="4343496" cy="3166752"/>
                      </a:xfrm>
                      <a:prstGeom prst="rect">
                        <a:avLst/>
                      </a:prstGeom>
                      <a:noFill/>
                    </p:spPr>
                  </p:pic>
                </p:oleObj>
              </mc:Fallback>
            </mc:AlternateContent>
          </a:graphicData>
        </a:graphic>
      </p:graphicFrame>
      <p:sp>
        <p:nvSpPr>
          <p:cNvPr id="4" name="TextBox 3"/>
          <p:cNvSpPr txBox="1"/>
          <p:nvPr/>
        </p:nvSpPr>
        <p:spPr>
          <a:xfrm>
            <a:off x="5120640" y="418011"/>
            <a:ext cx="6962503"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Tree Map shows most of the transitions are made from Mechanical Engineering department probably due to less or restrictive growth opportunities in core engineering sector in India.</a:t>
            </a:r>
          </a:p>
        </p:txBody>
      </p:sp>
      <p:pic>
        <p:nvPicPr>
          <p:cNvPr id="5" name="Picture 4"/>
          <p:cNvPicPr/>
          <p:nvPr/>
        </p:nvPicPr>
        <p:blipFill>
          <a:blip r:embed="rId5">
            <a:extLst>
              <a:ext uri="{28A0092B-C50C-407E-A947-70E740481C1C}">
                <a14:useLocalDpi xmlns:a14="http://schemas.microsoft.com/office/drawing/2010/main" val="0"/>
              </a:ext>
            </a:extLst>
          </a:blip>
          <a:srcRect/>
          <a:stretch>
            <a:fillRect/>
          </a:stretch>
        </p:blipFill>
        <p:spPr bwMode="auto">
          <a:xfrm>
            <a:off x="5120640" y="1510264"/>
            <a:ext cx="4781006" cy="3026619"/>
          </a:xfrm>
          <a:prstGeom prst="rect">
            <a:avLst/>
          </a:prstGeom>
          <a:noFill/>
          <a:ln>
            <a:noFill/>
          </a:ln>
        </p:spPr>
      </p:pic>
      <p:sp>
        <p:nvSpPr>
          <p:cNvPr id="6" name="TextBox 5"/>
          <p:cNvSpPr txBox="1"/>
          <p:nvPr/>
        </p:nvSpPr>
        <p:spPr>
          <a:xfrm>
            <a:off x="10123714" y="1685109"/>
            <a:ext cx="1854926" cy="313932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This graph shows the distribution of students according to their graduation year showing people graduating between 2018-2019 making maximum transitions.</a:t>
            </a:r>
          </a:p>
        </p:txBody>
      </p:sp>
      <p:sp>
        <p:nvSpPr>
          <p:cNvPr id="7" name="Rectangle 5"/>
          <p:cNvSpPr>
            <a:spLocks noChangeArrowheads="1"/>
          </p:cNvSpPr>
          <p:nvPr/>
        </p:nvSpPr>
        <p:spPr bwMode="auto">
          <a:xfrm>
            <a:off x="169817" y="3113705"/>
            <a:ext cx="94723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289535502"/>
              </p:ext>
            </p:extLst>
          </p:nvPr>
        </p:nvGraphicFramePr>
        <p:xfrm>
          <a:off x="450574" y="3631474"/>
          <a:ext cx="4447998" cy="2983434"/>
        </p:xfrm>
        <a:graphic>
          <a:graphicData uri="http://schemas.openxmlformats.org/presentationml/2006/ole">
            <mc:AlternateContent xmlns:mc="http://schemas.openxmlformats.org/markup-compatibility/2006">
              <mc:Choice xmlns:v="urn:schemas-microsoft-com:vml" Requires="v">
                <p:oleObj spid="_x0000_s2051" name="Bitmap Image" r:id="rId6" imgW="3156112" imgH="2381372" progId="Paint.Picture">
                  <p:embed/>
                </p:oleObj>
              </mc:Choice>
              <mc:Fallback>
                <p:oleObj name="Bitmap Image" r:id="rId6" imgW="3156112" imgH="2381372" progId="Paint.Picture">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74" y="3631474"/>
                        <a:ext cx="4447998" cy="2983434"/>
                      </a:xfrm>
                      <a:prstGeom prst="rect">
                        <a:avLst/>
                      </a:prstGeom>
                      <a:noFill/>
                    </p:spPr>
                  </p:pic>
                </p:oleObj>
              </mc:Fallback>
            </mc:AlternateContent>
          </a:graphicData>
        </a:graphic>
      </p:graphicFrame>
      <p:sp>
        <p:nvSpPr>
          <p:cNvPr id="9" name="TextBox 8"/>
          <p:cNvSpPr txBox="1"/>
          <p:nvPr/>
        </p:nvSpPr>
        <p:spPr>
          <a:xfrm>
            <a:off x="5368834" y="5225143"/>
            <a:ext cx="6518366"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majority of students in our sample dataset have not done any Post-Graduation courses previously. Nearly 40 of the students have enrolled in the PGPDS course with</a:t>
            </a:r>
          </a:p>
          <a:p>
            <a:r>
              <a:rPr lang="en-US" dirty="0">
                <a:latin typeface="Calibri" panose="020F0502020204030204" pitchFamily="34" charset="0"/>
                <a:cs typeface="Calibri" panose="020F0502020204030204" pitchFamily="34" charset="0"/>
              </a:rPr>
              <a:t>a bachelor’s Degree.</a:t>
            </a:r>
          </a:p>
        </p:txBody>
      </p:sp>
    </p:spTree>
    <p:extLst>
      <p:ext uri="{BB962C8B-B14F-4D97-AF65-F5344CB8AC3E}">
        <p14:creationId xmlns:p14="http://schemas.microsoft.com/office/powerpoint/2010/main" val="2116473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17766" y="-632069"/>
            <a:ext cx="60805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577046621"/>
              </p:ext>
            </p:extLst>
          </p:nvPr>
        </p:nvGraphicFramePr>
        <p:xfrm>
          <a:off x="515639" y="117565"/>
          <a:ext cx="3953232" cy="2800446"/>
        </p:xfrm>
        <a:graphic>
          <a:graphicData uri="http://schemas.openxmlformats.org/presentationml/2006/ole">
            <mc:AlternateContent xmlns:mc="http://schemas.openxmlformats.org/markup-compatibility/2006">
              <mc:Choice xmlns:v="urn:schemas-microsoft-com:vml" Requires="v">
                <p:oleObj spid="_x0000_s3074" name="Bitmap Image" r:id="rId3" imgW="4502381" imgH="1980952" progId="Paint.Picture">
                  <p:embed/>
                </p:oleObj>
              </mc:Choice>
              <mc:Fallback>
                <p:oleObj name="Bitmap Image" r:id="rId3" imgW="4502381" imgH="1980952" progId="Paint.Picture">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39" y="117565"/>
                        <a:ext cx="3953232" cy="2800446"/>
                      </a:xfrm>
                      <a:prstGeom prst="rect">
                        <a:avLst/>
                      </a:prstGeom>
                      <a:noFill/>
                    </p:spPr>
                  </p:pic>
                </p:oleObj>
              </mc:Fallback>
            </mc:AlternateContent>
          </a:graphicData>
        </a:graphic>
      </p:graphicFrame>
      <p:sp>
        <p:nvSpPr>
          <p:cNvPr id="4" name="Rectangle 4"/>
          <p:cNvSpPr>
            <a:spLocks noChangeArrowheads="1"/>
          </p:cNvSpPr>
          <p:nvPr/>
        </p:nvSpPr>
        <p:spPr bwMode="auto">
          <a:xfrm>
            <a:off x="3735977" y="-36754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297279538"/>
              </p:ext>
            </p:extLst>
          </p:nvPr>
        </p:nvGraphicFramePr>
        <p:xfrm>
          <a:off x="4552845" y="139897"/>
          <a:ext cx="3587377" cy="2778113"/>
        </p:xfrm>
        <a:graphic>
          <a:graphicData uri="http://schemas.openxmlformats.org/presentationml/2006/ole">
            <mc:AlternateContent xmlns:mc="http://schemas.openxmlformats.org/markup-compatibility/2006">
              <mc:Choice xmlns:v="urn:schemas-microsoft-com:vml" Requires="v">
                <p:oleObj spid="_x0000_s3075" name="Bitmap Image" r:id="rId5" imgW="4615873" imgH="3727642" progId="Paint.Picture">
                  <p:embed/>
                </p:oleObj>
              </mc:Choice>
              <mc:Fallback>
                <p:oleObj name="Bitmap Image" r:id="rId5" imgW="4615873" imgH="3727642" progId="Paint.Picture">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2845" y="139897"/>
                        <a:ext cx="3587377" cy="2778113"/>
                      </a:xfrm>
                      <a:prstGeom prst="rect">
                        <a:avLst/>
                      </a:prstGeom>
                      <a:noFill/>
                    </p:spPr>
                  </p:pic>
                </p:oleObj>
              </mc:Fallback>
            </mc:AlternateContent>
          </a:graphicData>
        </a:graphic>
      </p:graphicFrame>
      <p:sp>
        <p:nvSpPr>
          <p:cNvPr id="6" name="Rectangle 6"/>
          <p:cNvSpPr>
            <a:spLocks noChangeArrowheads="1"/>
          </p:cNvSpPr>
          <p:nvPr/>
        </p:nvSpPr>
        <p:spPr bwMode="auto">
          <a:xfrm>
            <a:off x="7598828" y="-103021"/>
            <a:ext cx="15413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733268643"/>
              </p:ext>
            </p:extLst>
          </p:nvPr>
        </p:nvGraphicFramePr>
        <p:xfrm>
          <a:off x="8198321" y="139898"/>
          <a:ext cx="3587376" cy="2778112"/>
        </p:xfrm>
        <a:graphic>
          <a:graphicData uri="http://schemas.openxmlformats.org/presentationml/2006/ole">
            <mc:AlternateContent xmlns:mc="http://schemas.openxmlformats.org/markup-compatibility/2006">
              <mc:Choice xmlns:v="urn:schemas-microsoft-com:vml" Requires="v">
                <p:oleObj spid="_x0000_s3076" name="Bitmap Image" r:id="rId7" imgW="5359675" imgH="3720635" progId="Paint.Picture">
                  <p:embed/>
                </p:oleObj>
              </mc:Choice>
              <mc:Fallback>
                <p:oleObj name="Bitmap Image" r:id="rId7" imgW="5359675" imgH="3720635" progId="Paint.Picture">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321" y="139898"/>
                        <a:ext cx="3587376" cy="2778112"/>
                      </a:xfrm>
                      <a:prstGeom prst="rect">
                        <a:avLst/>
                      </a:prstGeom>
                      <a:noFill/>
                    </p:spPr>
                  </p:pic>
                </p:oleObj>
              </mc:Fallback>
            </mc:AlternateContent>
          </a:graphicData>
        </a:graphic>
      </p:graphicFrame>
      <p:sp>
        <p:nvSpPr>
          <p:cNvPr id="8" name="TextBox 7"/>
          <p:cNvSpPr txBox="1"/>
          <p:nvPr/>
        </p:nvSpPr>
        <p:spPr>
          <a:xfrm>
            <a:off x="645459" y="2918012"/>
            <a:ext cx="10623176"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chart represents a very interesting aspect of career transition. We can clearly see IT professionals are the largest set of individuals who are making transition to Data Science probably due to various common aspects such as sound knowledge of computers and similar working environment. </a:t>
            </a:r>
          </a:p>
        </p:txBody>
      </p:sp>
      <p:pic>
        <p:nvPicPr>
          <p:cNvPr id="9" name="Picture 8"/>
          <p:cNvPicPr/>
          <p:nvPr/>
        </p:nvPicPr>
        <p:blipFill>
          <a:blip r:embed="rId9">
            <a:extLst>
              <a:ext uri="{28A0092B-C50C-407E-A947-70E740481C1C}">
                <a14:useLocalDpi xmlns:a14="http://schemas.microsoft.com/office/drawing/2010/main" val="0"/>
              </a:ext>
            </a:extLst>
          </a:blip>
          <a:srcRect/>
          <a:stretch>
            <a:fillRect/>
          </a:stretch>
        </p:blipFill>
        <p:spPr bwMode="auto">
          <a:xfrm>
            <a:off x="449233" y="4127865"/>
            <a:ext cx="5748020" cy="2514148"/>
          </a:xfrm>
          <a:prstGeom prst="rect">
            <a:avLst/>
          </a:prstGeom>
          <a:noFill/>
          <a:ln>
            <a:noFill/>
          </a:ln>
        </p:spPr>
      </p:pic>
      <p:sp>
        <p:nvSpPr>
          <p:cNvPr id="10" name="TextBox 9"/>
          <p:cNvSpPr txBox="1"/>
          <p:nvPr/>
        </p:nvSpPr>
        <p:spPr>
          <a:xfrm>
            <a:off x="6415460" y="4127865"/>
            <a:ext cx="5540188" cy="2585323"/>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This bar graph represents distribution of individuals according to number of working </a:t>
            </a:r>
            <a:r>
              <a:rPr lang="en-US" dirty="0" err="1">
                <a:latin typeface="Calibri" panose="020F0502020204030204" pitchFamily="34" charset="0"/>
                <a:cs typeface="Calibri" panose="020F0502020204030204" pitchFamily="34" charset="0"/>
              </a:rPr>
              <a:t>years.As</a:t>
            </a:r>
            <a:r>
              <a:rPr lang="en-US" dirty="0">
                <a:latin typeface="Calibri" panose="020F0502020204030204" pitchFamily="34" charset="0"/>
                <a:cs typeface="Calibri" panose="020F0502020204030204" pitchFamily="34" charset="0"/>
              </a:rPr>
              <a:t> we can clearly see most of the people switch after they have got 3 years of work </a:t>
            </a:r>
            <a:r>
              <a:rPr lang="en-US" dirty="0" err="1">
                <a:latin typeface="Calibri" panose="020F0502020204030204" pitchFamily="34" charset="0"/>
                <a:cs typeface="Calibri" panose="020F0502020204030204" pitchFamily="34" charset="0"/>
              </a:rPr>
              <a:t>experience.We</a:t>
            </a:r>
            <a:r>
              <a:rPr lang="en-US" dirty="0">
                <a:latin typeface="Calibri" panose="020F0502020204030204" pitchFamily="34" charset="0"/>
                <a:cs typeface="Calibri" panose="020F0502020204030204" pitchFamily="34" charset="0"/>
              </a:rPr>
              <a:t> also find good number of people transitioning with 1-2 years of </a:t>
            </a:r>
            <a:r>
              <a:rPr lang="en-US" dirty="0" err="1">
                <a:latin typeface="Calibri" panose="020F0502020204030204" pitchFamily="34" charset="0"/>
                <a:cs typeface="Calibri" panose="020F0502020204030204" pitchFamily="34" charset="0"/>
              </a:rPr>
              <a:t>experience.Generally</a:t>
            </a:r>
            <a:r>
              <a:rPr lang="en-US" dirty="0">
                <a:latin typeface="Calibri" panose="020F0502020204030204" pitchFamily="34" charset="0"/>
                <a:cs typeface="Calibri" panose="020F0502020204030204" pitchFamily="34" charset="0"/>
              </a:rPr>
              <a:t> people stop switching after they have gained considerable experience in one field , as a result of which we see less number of people transitioning with greater number of work experience.</a:t>
            </a:r>
          </a:p>
        </p:txBody>
      </p:sp>
    </p:spTree>
    <p:extLst>
      <p:ext uri="{BB962C8B-B14F-4D97-AF65-F5344CB8AC3E}">
        <p14:creationId xmlns:p14="http://schemas.microsoft.com/office/powerpoint/2010/main" val="180234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65708" y="-54037"/>
            <a:ext cx="86678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763732160"/>
              </p:ext>
            </p:extLst>
          </p:nvPr>
        </p:nvGraphicFramePr>
        <p:xfrm>
          <a:off x="503583" y="130629"/>
          <a:ext cx="3334743" cy="2612571"/>
        </p:xfrm>
        <a:graphic>
          <a:graphicData uri="http://schemas.openxmlformats.org/presentationml/2006/ole">
            <mc:AlternateContent xmlns:mc="http://schemas.openxmlformats.org/markup-compatibility/2006">
              <mc:Choice xmlns:v="urn:schemas-microsoft-com:vml" Requires="v">
                <p:oleObj spid="_x0000_s4098" name="Bitmap Image" r:id="rId3" imgW="4445228" imgH="2286117" progId="Paint.Picture">
                  <p:embed/>
                </p:oleObj>
              </mc:Choice>
              <mc:Fallback>
                <p:oleObj name="Bitmap Image" r:id="rId3" imgW="4445228" imgH="2286117" progId="Paint.Picture">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83" y="130629"/>
                        <a:ext cx="3334743" cy="2612571"/>
                      </a:xfrm>
                      <a:prstGeom prst="rect">
                        <a:avLst/>
                      </a:prstGeom>
                      <a:noFill/>
                    </p:spPr>
                  </p:pic>
                </p:oleObj>
              </mc:Fallback>
            </mc:AlternateContent>
          </a:graphicData>
        </a:graphic>
      </p:graphicFrame>
      <p:sp>
        <p:nvSpPr>
          <p:cNvPr id="6" name="TextBox 5"/>
          <p:cNvSpPr txBox="1"/>
          <p:nvPr/>
        </p:nvSpPr>
        <p:spPr>
          <a:xfrm>
            <a:off x="4219303" y="339634"/>
            <a:ext cx="7667897" cy="1477328"/>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This piece of analysis clearly shows us that individuals with 2-4 lpa of annual income make most transitions probably because they want to increase their annual income in a booming field like Data Science.Individuals with 8-11 lpa of annual income are probably satisfied with their annual incomes ,hence transitions in such income range are lot lesser.</a:t>
            </a:r>
          </a:p>
        </p:txBody>
      </p:sp>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989026" y="2552738"/>
            <a:ext cx="4828404" cy="2488301"/>
          </a:xfrm>
          <a:prstGeom prst="rect">
            <a:avLst/>
          </a:prstGeom>
          <a:noFill/>
          <a:ln>
            <a:noFill/>
          </a:ln>
        </p:spPr>
      </p:pic>
      <p:sp>
        <p:nvSpPr>
          <p:cNvPr id="8" name="TextBox 7"/>
          <p:cNvSpPr txBox="1"/>
          <p:nvPr/>
        </p:nvSpPr>
        <p:spPr>
          <a:xfrm>
            <a:off x="8968130" y="1939762"/>
            <a:ext cx="2827630" cy="329320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 tried to find out average past salary of the </a:t>
            </a:r>
            <a:r>
              <a:rPr lang="en-US" sz="1600" dirty="0" err="1">
                <a:latin typeface="Calibri" panose="020F0502020204030204" pitchFamily="34" charset="0"/>
                <a:cs typeface="Calibri" panose="020F0502020204030204" pitchFamily="34" charset="0"/>
              </a:rPr>
              <a:t>students.Females</a:t>
            </a:r>
            <a:r>
              <a:rPr lang="en-US" sz="1600" dirty="0">
                <a:latin typeface="Calibri" panose="020F0502020204030204" pitchFamily="34" charset="0"/>
                <a:cs typeface="Calibri" panose="020F0502020204030204" pitchFamily="34" charset="0"/>
              </a:rPr>
              <a:t> in our dataset used to get salaries ranging from 4-5.5 </a:t>
            </a:r>
            <a:r>
              <a:rPr lang="en-US" sz="1600" dirty="0" err="1">
                <a:latin typeface="Calibri" panose="020F0502020204030204" pitchFamily="34" charset="0"/>
                <a:cs typeface="Calibri" panose="020F0502020204030204" pitchFamily="34" charset="0"/>
              </a:rPr>
              <a:t>lpa</a:t>
            </a:r>
            <a:r>
              <a:rPr lang="en-US" sz="1600" dirty="0">
                <a:latin typeface="Calibri" panose="020F0502020204030204" pitchFamily="34" charset="0"/>
                <a:cs typeface="Calibri" panose="020F0502020204030204" pitchFamily="34" charset="0"/>
              </a:rPr>
              <a:t> owing to which they have an average salary around 4.5 whereas average salary of males is coming around 3.9 </a:t>
            </a:r>
            <a:r>
              <a:rPr lang="en-US" sz="1600" dirty="0" err="1">
                <a:latin typeface="Calibri" panose="020F0502020204030204" pitchFamily="34" charset="0"/>
                <a:cs typeface="Calibri" panose="020F0502020204030204" pitchFamily="34" charset="0"/>
              </a:rPr>
              <a:t>lpa</a:t>
            </a:r>
            <a:r>
              <a:rPr lang="en-US" sz="1600" dirty="0">
                <a:latin typeface="Calibri" panose="020F0502020204030204" pitchFamily="34" charset="0"/>
                <a:cs typeface="Calibri" panose="020F0502020204030204" pitchFamily="34" charset="0"/>
              </a:rPr>
              <a:t> .However average salaries of both males and female spans around 4-4.5 </a:t>
            </a:r>
            <a:r>
              <a:rPr lang="en-US" sz="1600" dirty="0" err="1">
                <a:latin typeface="Calibri" panose="020F0502020204030204" pitchFamily="34" charset="0"/>
                <a:cs typeface="Calibri" panose="020F0502020204030204" pitchFamily="34" charset="0"/>
              </a:rPr>
              <a:t>lpa</a:t>
            </a:r>
            <a:r>
              <a:rPr lang="en-US" sz="1600" dirty="0">
                <a:latin typeface="Calibri" panose="020F0502020204030204" pitchFamily="34" charset="0"/>
                <a:cs typeface="Calibri" panose="020F0502020204030204" pitchFamily="34" charset="0"/>
              </a:rPr>
              <a:t> before switching to this field.</a:t>
            </a:r>
          </a:p>
        </p:txBody>
      </p:sp>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503582" y="2886891"/>
            <a:ext cx="3334744" cy="3751441"/>
          </a:xfrm>
          <a:prstGeom prst="rect">
            <a:avLst/>
          </a:prstGeom>
          <a:noFill/>
          <a:ln>
            <a:noFill/>
          </a:ln>
        </p:spPr>
      </p:pic>
      <p:sp>
        <p:nvSpPr>
          <p:cNvPr id="10" name="TextBox 9"/>
          <p:cNvSpPr txBox="1"/>
          <p:nvPr/>
        </p:nvSpPr>
        <p:spPr>
          <a:xfrm>
            <a:off x="3838327" y="5355771"/>
            <a:ext cx="8048873"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 also tried to find out a trend between average past salary and age of </a:t>
            </a:r>
            <a:r>
              <a:rPr lang="en-US" sz="1600" dirty="0" err="1">
                <a:latin typeface="Calibri" panose="020F0502020204030204" pitchFamily="34" charset="0"/>
                <a:cs typeface="Calibri" panose="020F0502020204030204" pitchFamily="34" charset="0"/>
              </a:rPr>
              <a:t>individuals.We</a:t>
            </a:r>
            <a:r>
              <a:rPr lang="en-US" sz="1600" dirty="0">
                <a:latin typeface="Calibri" panose="020F0502020204030204" pitchFamily="34" charset="0"/>
                <a:cs typeface="Calibri" panose="020F0502020204030204" pitchFamily="34" charset="0"/>
              </a:rPr>
              <a:t> can clearly see individuals with age above 30 </a:t>
            </a:r>
            <a:r>
              <a:rPr lang="en-US" sz="1600" dirty="0" err="1">
                <a:latin typeface="Calibri" panose="020F0502020204030204" pitchFamily="34" charset="0"/>
                <a:cs typeface="Calibri" panose="020F0502020204030204" pitchFamily="34" charset="0"/>
              </a:rPr>
              <a:t>yrs</a:t>
            </a:r>
            <a:r>
              <a:rPr lang="en-US" sz="1600" dirty="0">
                <a:latin typeface="Calibri" panose="020F0502020204030204" pitchFamily="34" charset="0"/>
                <a:cs typeface="Calibri" panose="020F0502020204030204" pitchFamily="34" charset="0"/>
              </a:rPr>
              <a:t> getting more salary than other age groups on an  average probably owing to more work experience which naturally increases salary drawn.</a:t>
            </a:r>
          </a:p>
          <a:p>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86458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396" y="79458"/>
            <a:ext cx="11217208" cy="523220"/>
          </a:xfrm>
          <a:prstGeom prst="rect">
            <a:avLst/>
          </a:prstGeom>
          <a:noFill/>
        </p:spPr>
        <p:txBody>
          <a:bodyPr wrap="square" rtlCol="0">
            <a:spAutoFit/>
          </a:bodyPr>
          <a:lstStyle/>
          <a:p>
            <a:pPr algn="ctr"/>
            <a:r>
              <a:rPr lang="en-US" sz="28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Course Related Analysis</a:t>
            </a:r>
            <a:endParaRPr lang="en-US" sz="2800" dirty="0">
              <a:solidFill>
                <a:schemeClr val="accent6"/>
              </a:solidFill>
              <a:latin typeface="Calibri" panose="020F0502020204030204" pitchFamily="34" charset="0"/>
              <a:ea typeface="Cambria" panose="02040503050406030204" pitchFamily="18" charset="0"/>
              <a:cs typeface="Calibri" panose="020F0502020204030204" pitchFamily="34"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543339" y="615741"/>
            <a:ext cx="3793530" cy="2818006"/>
          </a:xfrm>
          <a:prstGeom prst="rect">
            <a:avLst/>
          </a:prstGeom>
          <a:noFill/>
          <a:ln>
            <a:noFill/>
          </a:ln>
        </p:spPr>
      </p:pic>
      <p:sp>
        <p:nvSpPr>
          <p:cNvPr id="4" name="TextBox 3"/>
          <p:cNvSpPr txBox="1"/>
          <p:nvPr/>
        </p:nvSpPr>
        <p:spPr>
          <a:xfrm>
            <a:off x="4389120" y="809897"/>
            <a:ext cx="708006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wanted to know how many students had a previous coding background before they decided to switch and we found out nearly 60% come from a non-coding background.</a:t>
            </a:r>
          </a:p>
        </p:txBody>
      </p:sp>
      <p:graphicFrame>
        <p:nvGraphicFramePr>
          <p:cNvPr id="6" name="Object 5"/>
          <p:cNvGraphicFramePr>
            <a:graphicFrameLocks noChangeAspect="1"/>
          </p:cNvGraphicFramePr>
          <p:nvPr>
            <p:extLst>
              <p:ext uri="{D42A27DB-BD31-4B8C-83A1-F6EECF244321}">
                <p14:modId xmlns:p14="http://schemas.microsoft.com/office/powerpoint/2010/main" val="2118324736"/>
              </p:ext>
            </p:extLst>
          </p:nvPr>
        </p:nvGraphicFramePr>
        <p:xfrm>
          <a:off x="4498234" y="1762696"/>
          <a:ext cx="3679116" cy="3343275"/>
        </p:xfrm>
        <a:graphic>
          <a:graphicData uri="http://schemas.openxmlformats.org/presentationml/2006/ole">
            <mc:AlternateContent xmlns:mc="http://schemas.openxmlformats.org/markup-compatibility/2006">
              <mc:Choice xmlns:v="urn:schemas-microsoft-com:vml" Requires="v">
                <p:oleObj spid="_x0000_s5122" name="Bitmap Image" r:id="rId4" imgW="4819898" imgH="2470277" progId="Paint.Picture">
                  <p:embed/>
                </p:oleObj>
              </mc:Choice>
              <mc:Fallback>
                <p:oleObj name="Bitmap Image" r:id="rId4" imgW="4819898" imgH="2470277" progId="Paint.Picture">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8234" y="1762696"/>
                        <a:ext cx="3679116" cy="3343275"/>
                      </a:xfrm>
                      <a:prstGeom prst="rect">
                        <a:avLst/>
                      </a:prstGeom>
                      <a:noFill/>
                    </p:spPr>
                  </p:pic>
                </p:oleObj>
              </mc:Fallback>
            </mc:AlternateContent>
          </a:graphicData>
        </a:graphic>
      </p:graphicFrame>
      <p:sp>
        <p:nvSpPr>
          <p:cNvPr id="7" name="TextBox 6"/>
          <p:cNvSpPr txBox="1"/>
          <p:nvPr/>
        </p:nvSpPr>
        <p:spPr>
          <a:xfrm>
            <a:off x="9065623" y="1998617"/>
            <a:ext cx="2991394" cy="246221"/>
          </a:xfrm>
          <a:prstGeom prst="rect">
            <a:avLst/>
          </a:prstGeom>
          <a:noFill/>
        </p:spPr>
        <p:txBody>
          <a:bodyPr wrap="square" rtlCol="0">
            <a:spAutoFit/>
          </a:bodyPr>
          <a:lstStyle/>
          <a:p>
            <a:endParaRPr lang="en-US" sz="1000" dirty="0">
              <a:latin typeface="Calibri" panose="020F0502020204030204" pitchFamily="34" charset="0"/>
              <a:cs typeface="Calibri" panose="020F0502020204030204" pitchFamily="34" charset="0"/>
            </a:endParaRPr>
          </a:p>
        </p:txBody>
      </p:sp>
      <p:pic>
        <p:nvPicPr>
          <p:cNvPr id="8" name="Picture 7"/>
          <p:cNvPicPr/>
          <p:nvPr/>
        </p:nvPicPr>
        <p:blipFill>
          <a:blip r:embed="rId6">
            <a:extLst>
              <a:ext uri="{28A0092B-C50C-407E-A947-70E740481C1C}">
                <a14:useLocalDpi xmlns:a14="http://schemas.microsoft.com/office/drawing/2010/main" val="0"/>
              </a:ext>
            </a:extLst>
          </a:blip>
          <a:srcRect/>
          <a:stretch>
            <a:fillRect/>
          </a:stretch>
        </p:blipFill>
        <p:spPr bwMode="auto">
          <a:xfrm>
            <a:off x="8281852" y="1762696"/>
            <a:ext cx="3670663" cy="3332608"/>
          </a:xfrm>
          <a:prstGeom prst="rect">
            <a:avLst/>
          </a:prstGeom>
          <a:noFill/>
          <a:ln>
            <a:noFill/>
          </a:ln>
        </p:spPr>
      </p:pic>
      <p:sp>
        <p:nvSpPr>
          <p:cNvPr id="9" name="TextBox 8"/>
          <p:cNvSpPr txBox="1"/>
          <p:nvPr/>
        </p:nvSpPr>
        <p:spPr>
          <a:xfrm>
            <a:off x="487395" y="3553460"/>
            <a:ext cx="3849473"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Transitioning career is not an easy job and especially to a highly logical mathematical-oriented field might lead to finding this field difficult for some individuals. Keeping this in mind we asked our participants to rate the difficulty of the course according to their current perspective on the basis of 1-10, 1 being the easiest to 10 being the most difficult and the majority of students rated it between 4-6 which shows most people are finding this course of average difficulty level.</a:t>
            </a:r>
          </a:p>
        </p:txBody>
      </p:sp>
      <p:sp>
        <p:nvSpPr>
          <p:cNvPr id="10" name="TextBox 9"/>
          <p:cNvSpPr txBox="1"/>
          <p:nvPr/>
        </p:nvSpPr>
        <p:spPr>
          <a:xfrm>
            <a:off x="4498233" y="5201544"/>
            <a:ext cx="7558783" cy="1477328"/>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The mean difficulty level was found to be 6.63 and the median 6.</a:t>
            </a:r>
          </a:p>
          <a:p>
            <a:r>
              <a:rPr lang="en-US" sz="1600" dirty="0">
                <a:latin typeface="Calibri" panose="020F0502020204030204" pitchFamily="34" charset="0"/>
                <a:cs typeface="Calibri" panose="020F0502020204030204" pitchFamily="34" charset="0"/>
              </a:rPr>
              <a:t>Also, we noticed from the box plot an interesting trend of people whose graduation year is earlier(and thus age higher)are on average finding the course more difficult than the younger people. This we attributed to the fact that younger people may have more grasping power for newer information than older people.</a:t>
            </a:r>
          </a:p>
          <a:p>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497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42848" y="-184666"/>
            <a:ext cx="96525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756941838"/>
              </p:ext>
            </p:extLst>
          </p:nvPr>
        </p:nvGraphicFramePr>
        <p:xfrm>
          <a:off x="544848" y="180764"/>
          <a:ext cx="5333437" cy="2468880"/>
        </p:xfrm>
        <a:graphic>
          <a:graphicData uri="http://schemas.openxmlformats.org/presentationml/2006/ole">
            <mc:AlternateContent xmlns:mc="http://schemas.openxmlformats.org/markup-compatibility/2006">
              <mc:Choice xmlns:v="urn:schemas-microsoft-com:vml" Requires="v">
                <p:oleObj spid="_x0000_s6146" name="Bitmap Image" r:id="rId3" imgW="4432528" imgH="2057506" progId="Paint.Picture">
                  <p:embed/>
                </p:oleObj>
              </mc:Choice>
              <mc:Fallback>
                <p:oleObj name="Bitmap Image" r:id="rId3" imgW="4432528" imgH="2057506" progId="Paint.Picture">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48" y="180764"/>
                        <a:ext cx="5333437" cy="2468880"/>
                      </a:xfrm>
                      <a:prstGeom prst="rect">
                        <a:avLst/>
                      </a:prstGeom>
                      <a:noFill/>
                    </p:spPr>
                  </p:pic>
                </p:oleObj>
              </mc:Fallback>
            </mc:AlternateContent>
          </a:graphicData>
        </a:graphic>
      </p:graphicFrame>
      <p:pic>
        <p:nvPicPr>
          <p:cNvPr id="4" name="Picture 3"/>
          <p:cNvPicPr/>
          <p:nvPr/>
        </p:nvPicPr>
        <p:blipFill>
          <a:blip r:embed="rId5">
            <a:extLst>
              <a:ext uri="{28A0092B-C50C-407E-A947-70E740481C1C}">
                <a14:useLocalDpi xmlns:a14="http://schemas.microsoft.com/office/drawing/2010/main" val="0"/>
              </a:ext>
            </a:extLst>
          </a:blip>
          <a:srcRect/>
          <a:stretch>
            <a:fillRect/>
          </a:stretch>
        </p:blipFill>
        <p:spPr bwMode="auto">
          <a:xfrm>
            <a:off x="5878285" y="180764"/>
            <a:ext cx="5538651" cy="2468880"/>
          </a:xfrm>
          <a:prstGeom prst="rect">
            <a:avLst/>
          </a:prstGeom>
          <a:noFill/>
          <a:ln>
            <a:noFill/>
          </a:ln>
        </p:spPr>
      </p:pic>
      <p:sp>
        <p:nvSpPr>
          <p:cNvPr id="5" name="TextBox 4"/>
          <p:cNvSpPr txBox="1"/>
          <p:nvPr/>
        </p:nvSpPr>
        <p:spPr>
          <a:xfrm>
            <a:off x="530088" y="3207704"/>
            <a:ext cx="10886848" cy="2554545"/>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We were also inquisitive about the fact that whether students are actually finding the PGPDS course in Praxis useful or not. So we asked them to rate the course on a scale of 1-10,1 being the least useful and 10 being the most useful. Since we got most of the answers with a rating of 7-8, with a mean of. The mean usefulness rating was found to be 7.7 and the median 8</a:t>
            </a:r>
            <a:r>
              <a:rPr lang="en-IN"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This can be inferred as students find this course fairly good in terms of usefulness. </a:t>
            </a:r>
          </a:p>
          <a:p>
            <a:r>
              <a:rPr lang="en-US" sz="2000" dirty="0">
                <a:latin typeface="Calibri" panose="020F0502020204030204" pitchFamily="34" charset="0"/>
                <a:cs typeface="Calibri" panose="020F0502020204030204" pitchFamily="34" charset="0"/>
              </a:rPr>
              <a:t>Also from the box plot we found out people from BTech/BE are finding the course more useful as medians are higher so is mean. This is possibly due to the fact that for many tech-related fields DS is a natural career progression.</a:t>
            </a:r>
          </a:p>
        </p:txBody>
      </p:sp>
    </p:spTree>
    <p:extLst>
      <p:ext uri="{BB962C8B-B14F-4D97-AF65-F5344CB8AC3E}">
        <p14:creationId xmlns:p14="http://schemas.microsoft.com/office/powerpoint/2010/main" val="298119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492083" y="3833191"/>
            <a:ext cx="5394959" cy="2504440"/>
          </a:xfrm>
          <a:prstGeom prst="rect">
            <a:avLst/>
          </a:prstGeom>
          <a:noFill/>
          <a:ln>
            <a:noFill/>
          </a:ln>
        </p:spPr>
      </p:pic>
      <p:sp>
        <p:nvSpPr>
          <p:cNvPr id="4" name="TextBox 3"/>
          <p:cNvSpPr txBox="1"/>
          <p:nvPr/>
        </p:nvSpPr>
        <p:spPr>
          <a:xfrm>
            <a:off x="6096000" y="3747052"/>
            <a:ext cx="5394959" cy="1477328"/>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From this graph we can infer that students from various professional backgrounds too find the course also find it almost equally useful which shows the course is well-suited for people coming from various professional backgrounds</a:t>
            </a:r>
            <a:endParaRPr lang="en-US" sz="1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5E42C38-1F40-405E-A8C2-A12F755F9F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084" y="625916"/>
            <a:ext cx="5394960" cy="2218568"/>
          </a:xfrm>
          <a:prstGeom prst="rect">
            <a:avLst/>
          </a:prstGeom>
          <a:noFill/>
          <a:ln>
            <a:noFill/>
          </a:ln>
        </p:spPr>
      </p:pic>
      <p:sp>
        <p:nvSpPr>
          <p:cNvPr id="10" name="TextBox 9">
            <a:extLst>
              <a:ext uri="{FF2B5EF4-FFF2-40B4-BE49-F238E27FC236}">
                <a16:creationId xmlns:a16="http://schemas.microsoft.com/office/drawing/2014/main" id="{509F497F-1754-4C0A-9E93-09370F27BC9C}"/>
              </a:ext>
            </a:extLst>
          </p:cNvPr>
          <p:cNvSpPr txBox="1"/>
          <p:nvPr/>
        </p:nvSpPr>
        <p:spPr>
          <a:xfrm>
            <a:off x="6096000" y="625916"/>
            <a:ext cx="539495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From this graph we can clearly see students from  varied educational backgrounds find the course almost equally useful in their step towards transition.</a:t>
            </a:r>
          </a:p>
        </p:txBody>
      </p:sp>
    </p:spTree>
    <p:extLst>
      <p:ext uri="{BB962C8B-B14F-4D97-AF65-F5344CB8AC3E}">
        <p14:creationId xmlns:p14="http://schemas.microsoft.com/office/powerpoint/2010/main" val="2242615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7AEBE8-EF8E-4CD2-9CD4-1B0CDB7C9559}"/>
              </a:ext>
            </a:extLst>
          </p:cNvPr>
          <p:cNvSpPr txBox="1"/>
          <p:nvPr/>
        </p:nvSpPr>
        <p:spPr>
          <a:xfrm>
            <a:off x="508883" y="342473"/>
            <a:ext cx="11378963" cy="584775"/>
          </a:xfrm>
          <a:prstGeom prst="rect">
            <a:avLst/>
          </a:prstGeom>
          <a:noFill/>
        </p:spPr>
        <p:txBody>
          <a:bodyPr wrap="square" rtlCol="0">
            <a:spAutoFit/>
          </a:bodyPr>
          <a:lstStyle/>
          <a:p>
            <a:pPr algn="ctr"/>
            <a:r>
              <a:rPr lang="en-US" sz="32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Reasons Found Out</a:t>
            </a:r>
            <a:endParaRPr lang="en-US" sz="3200" dirty="0">
              <a:solidFill>
                <a:schemeClr val="accent6"/>
              </a:solidFill>
              <a:latin typeface="Calibri" panose="020F0502020204030204" pitchFamily="34" charset="0"/>
              <a:ea typeface="Cambria" panose="020405030504060302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E45F8EE6-D739-4223-9BF9-1A78917CC3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895" y="1083244"/>
            <a:ext cx="5025138" cy="2201591"/>
          </a:xfrm>
          <a:prstGeom prst="rect">
            <a:avLst/>
          </a:prstGeom>
          <a:noFill/>
          <a:ln>
            <a:noFill/>
          </a:ln>
        </p:spPr>
      </p:pic>
      <p:sp>
        <p:nvSpPr>
          <p:cNvPr id="4" name="TextBox 3">
            <a:extLst>
              <a:ext uri="{FF2B5EF4-FFF2-40B4-BE49-F238E27FC236}">
                <a16:creationId xmlns:a16="http://schemas.microsoft.com/office/drawing/2014/main" id="{3BFDD41C-84AD-4D9C-8CF3-E44FED73F9DA}"/>
              </a:ext>
            </a:extLst>
          </p:cNvPr>
          <p:cNvSpPr txBox="1"/>
          <p:nvPr/>
        </p:nvSpPr>
        <p:spPr>
          <a:xfrm>
            <a:off x="458526" y="3430988"/>
            <a:ext cx="11232440" cy="1938992"/>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Transitioning into a career is a big move that an individual makes after giving a lot of thought. So we wanted to know the major reason behind such a transition. We gave our participants reasons like – “Data Science being a booming field can give immense growth opportunities”, “They find Data Science an intriguing field and out of personal interest opted for it”, coming from a statistical background and generic higher pay scale were other reasons which we gave them. The majority of individuals have switched because Data Science is a booming field and can give them immense growth opportunities.</a:t>
            </a:r>
            <a:endParaRPr lang="en-US" sz="1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EC9D3CA-4D5D-4585-8D42-50EE49C6C6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07941" y="1083243"/>
            <a:ext cx="6083025" cy="2201592"/>
          </a:xfrm>
          <a:prstGeom prst="rect">
            <a:avLst/>
          </a:prstGeom>
          <a:noFill/>
          <a:ln>
            <a:noFill/>
          </a:ln>
        </p:spPr>
      </p:pic>
    </p:spTree>
    <p:extLst>
      <p:ext uri="{BB962C8B-B14F-4D97-AF65-F5344CB8AC3E}">
        <p14:creationId xmlns:p14="http://schemas.microsoft.com/office/powerpoint/2010/main" val="208482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583096" y="617377"/>
            <a:ext cx="4273826" cy="2472282"/>
          </a:xfrm>
          <a:prstGeom prst="rect">
            <a:avLst/>
          </a:prstGeom>
          <a:noFill/>
          <a:ln>
            <a:noFill/>
          </a:ln>
        </p:spPr>
      </p:pic>
      <p:sp>
        <p:nvSpPr>
          <p:cNvPr id="3" name="TextBox 2"/>
          <p:cNvSpPr txBox="1"/>
          <p:nvPr/>
        </p:nvSpPr>
        <p:spPr>
          <a:xfrm>
            <a:off x="4934836" y="617377"/>
            <a:ext cx="6831875" cy="169277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tried to estimate how many people found Data Science a financially lucrative field to work for?</a:t>
            </a:r>
          </a:p>
          <a:p>
            <a:r>
              <a:rPr lang="en-US" dirty="0">
                <a:latin typeface="Calibri" panose="020F0502020204030204" pitchFamily="34" charset="0"/>
                <a:cs typeface="Calibri" panose="020F0502020204030204" pitchFamily="34" charset="0"/>
              </a:rPr>
              <a:t>We found about 66 percent felt DS is a high-paying field while about 32 percent were unsure. Remuneration is a major factor when making a decision about a career switch as was found.</a:t>
            </a:r>
          </a:p>
          <a:p>
            <a:endParaRPr lang="en-US" sz="1400" dirty="0">
              <a:latin typeface="Calibri" panose="020F0502020204030204" pitchFamily="34" charset="0"/>
              <a:cs typeface="Calibri" panose="020F0502020204030204" pitchFamily="34"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83096" y="3637518"/>
            <a:ext cx="4273826" cy="2821578"/>
          </a:xfrm>
          <a:prstGeom prst="rect">
            <a:avLst/>
          </a:prstGeom>
          <a:noFill/>
          <a:ln>
            <a:noFill/>
          </a:ln>
        </p:spPr>
      </p:pic>
      <p:sp>
        <p:nvSpPr>
          <p:cNvPr id="8" name="TextBox 7"/>
          <p:cNvSpPr txBox="1"/>
          <p:nvPr/>
        </p:nvSpPr>
        <p:spPr>
          <a:xfrm>
            <a:off x="4934836" y="3617146"/>
            <a:ext cx="6933063" cy="286232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get a very interesting trend from the above graph. Generally, people who have switched with a greater number of work experience have switched because they have found that Data Science is a booming field and because of their personal interest in the field. On the other hand, people who have switched with lesser number of work experience have either done it due to having a common subject related to Data Science such as statistics or Computer Science or because of the generic higher pay scale than the previous job.</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546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655092" y="805692"/>
            <a:ext cx="5377218" cy="5527343"/>
          </a:xfrm>
          <a:prstGeom prst="rect">
            <a:avLst/>
          </a:prstGeom>
          <a:noFill/>
          <a:ln>
            <a:noFill/>
          </a:ln>
        </p:spPr>
      </p:pic>
      <p:sp>
        <p:nvSpPr>
          <p:cNvPr id="3" name="TextBox 2"/>
          <p:cNvSpPr txBox="1"/>
          <p:nvPr/>
        </p:nvSpPr>
        <p:spPr>
          <a:xfrm>
            <a:off x="6437095" y="799066"/>
            <a:ext cx="5377218" cy="424731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People become interested in something after they gain some interest or information about it. Our participants were surveyed according to how they came across the DS field and what motivated them to pursue it. As clearly seen from </a:t>
            </a:r>
            <a:r>
              <a:rPr lang="en-US" dirty="0" err="1">
                <a:latin typeface="Calibri" panose="020F0502020204030204" pitchFamily="34" charset="0"/>
                <a:cs typeface="Calibri" panose="020F0502020204030204" pitchFamily="34" charset="0"/>
              </a:rPr>
              <a:t>treemap</a:t>
            </a:r>
            <a:r>
              <a:rPr lang="en-US" dirty="0">
                <a:latin typeface="Calibri" panose="020F0502020204030204" pitchFamily="34" charset="0"/>
                <a:cs typeface="Calibri" panose="020F0502020204030204" pitchFamily="34" charset="0"/>
              </a:rPr>
              <a:t> more than 63 percent of respondents pursued DS out of their own research and interest. About 14 percent from friends/peers and 10 percent each for people who discussed with family and on social media platforms. We found this significant due to the fact that most career transitioning moves done by working professionals who have some degree of maturity and experience are independent and capable enough to make their decision and thus as a result personal research and interest was the one which is bringing most people in DS.</a:t>
            </a:r>
          </a:p>
        </p:txBody>
      </p:sp>
    </p:spTree>
    <p:extLst>
      <p:ext uri="{BB962C8B-B14F-4D97-AF65-F5344CB8AC3E}">
        <p14:creationId xmlns:p14="http://schemas.microsoft.com/office/powerpoint/2010/main" val="83384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31" y="300446"/>
            <a:ext cx="11443064" cy="584775"/>
          </a:xfrm>
          <a:prstGeom prst="rect">
            <a:avLst/>
          </a:prstGeom>
          <a:noFill/>
        </p:spPr>
        <p:txBody>
          <a:bodyPr wrap="square" rtlCol="0">
            <a:spAutoFit/>
          </a:bodyPr>
          <a:lstStyle/>
          <a:p>
            <a:pPr algn="ctr"/>
            <a:r>
              <a:rPr lang="en-US" sz="32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Career Goals</a:t>
            </a:r>
            <a:endParaRPr lang="en-US" sz="2800" b="1" u="sng" dirty="0">
              <a:solidFill>
                <a:schemeClr val="accent6"/>
              </a:solidFill>
              <a:latin typeface="Calibri" panose="020F0502020204030204" pitchFamily="34" charset="0"/>
              <a:ea typeface="Cambria" panose="02040503050406030204" pitchFamily="18" charset="0"/>
              <a:cs typeface="Calibri" panose="020F0502020204030204" pitchFamily="34"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576469" y="862149"/>
            <a:ext cx="3763617" cy="2033339"/>
          </a:xfrm>
          <a:prstGeom prst="rect">
            <a:avLst/>
          </a:prstGeom>
          <a:noFill/>
          <a:ln>
            <a:noFill/>
          </a:ln>
        </p:spPr>
      </p:pic>
      <p:sp>
        <p:nvSpPr>
          <p:cNvPr id="4" name="TextBox 3"/>
          <p:cNvSpPr txBox="1"/>
          <p:nvPr/>
        </p:nvSpPr>
        <p:spPr>
          <a:xfrm>
            <a:off x="4671391" y="992776"/>
            <a:ext cx="7163558" cy="2477601"/>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Most Desired Job Profile was found to be the Data Scientist followed by Data Analyst, ML Engineer, Business Analyst, Data engineer.</a:t>
            </a:r>
          </a:p>
          <a:p>
            <a:r>
              <a:rPr lang="en-US" sz="1600" dirty="0">
                <a:latin typeface="Calibri" panose="020F0502020204030204" pitchFamily="34" charset="0"/>
                <a:cs typeface="Calibri" panose="020F0502020204030204" pitchFamily="34" charset="0"/>
              </a:rPr>
              <a:t>So many different positions showed us the breadth of data science jobs and roles available. For example</a:t>
            </a:r>
          </a:p>
          <a:p>
            <a:r>
              <a:rPr lang="en-US" sz="1600" dirty="0">
                <a:latin typeface="Calibri" panose="020F0502020204030204" pitchFamily="34" charset="0"/>
                <a:cs typeface="Calibri" panose="020F0502020204030204" pitchFamily="34" charset="0"/>
              </a:rPr>
              <a:t>Data scientists being the most generic of all the roles need to know Python, SQL, Statistics, and Machine Learning all to a reasonably high degree, whereas Data Analyst roles require mostly Python, SQL, and BI Tools.ML Engineers are highly focused on AI and ML.DBA and Data Engineers are focused on RDBMS and NoSQL-related skills.</a:t>
            </a:r>
          </a:p>
          <a:p>
            <a:endParaRPr lang="en-US" sz="1100" dirty="0">
              <a:latin typeface="Calibri" panose="020F0502020204030204" pitchFamily="34" charset="0"/>
              <a:cs typeface="Calibri" panose="020F0502020204030204" pitchFamily="34" charset="0"/>
            </a:endParaRPr>
          </a:p>
        </p:txBody>
      </p:sp>
      <p:sp>
        <p:nvSpPr>
          <p:cNvPr id="5" name="Rectangle 2"/>
          <p:cNvSpPr>
            <a:spLocks noChangeArrowheads="1"/>
          </p:cNvSpPr>
          <p:nvPr/>
        </p:nvSpPr>
        <p:spPr bwMode="auto">
          <a:xfrm>
            <a:off x="339634" y="2810860"/>
            <a:ext cx="96464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263413936"/>
              </p:ext>
            </p:extLst>
          </p:nvPr>
        </p:nvGraphicFramePr>
        <p:xfrm>
          <a:off x="576469" y="2995526"/>
          <a:ext cx="3763618" cy="3667125"/>
        </p:xfrm>
        <a:graphic>
          <a:graphicData uri="http://schemas.openxmlformats.org/presentationml/2006/ole">
            <mc:AlternateContent xmlns:mc="http://schemas.openxmlformats.org/markup-compatibility/2006">
              <mc:Choice xmlns:v="urn:schemas-microsoft-com:vml" Requires="v">
                <p:oleObj spid="_x0000_s7170" name="Bitmap Image" r:id="rId4" imgW="9442935" imgH="6420180" progId="Paint.Picture">
                  <p:embed/>
                </p:oleObj>
              </mc:Choice>
              <mc:Fallback>
                <p:oleObj name="Bitmap Image" r:id="rId4" imgW="9442935" imgH="6420180" progId="Paint.Picture">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69" y="2995526"/>
                        <a:ext cx="3763618" cy="3667125"/>
                      </a:xfrm>
                      <a:prstGeom prst="rect">
                        <a:avLst/>
                      </a:prstGeom>
                      <a:noFill/>
                    </p:spPr>
                  </p:pic>
                </p:oleObj>
              </mc:Fallback>
            </mc:AlternateContent>
          </a:graphicData>
        </a:graphic>
      </p:graphicFrame>
      <p:sp>
        <p:nvSpPr>
          <p:cNvPr id="7" name="TextBox 6"/>
          <p:cNvSpPr txBox="1"/>
          <p:nvPr/>
        </p:nvSpPr>
        <p:spPr>
          <a:xfrm>
            <a:off x="4671391" y="3224063"/>
            <a:ext cx="7006804" cy="313932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Note(left bottom graph is from an external source)</a:t>
            </a:r>
          </a:p>
          <a:p>
            <a:r>
              <a:rPr lang="en-US" dirty="0">
                <a:latin typeface="Calibri" panose="020F0502020204030204" pitchFamily="34" charset="0"/>
                <a:cs typeface="Calibri" panose="020F0502020204030204" pitchFamily="34" charset="0"/>
              </a:rPr>
              <a:t>Also, Industries using Data Science span almost every sector imaginable. From IT, Banking, Fintech, Consulting, and Education to Manufacturing, Retail, Defense, and telecommunications. By ‘Other’, it could mean various industries like — Research of different kinds, Medicines, Pharmaceuticals, E-commerce, Construction, Transportation, Insurance, Travel &amp; Hospitality, Utilities, Natural resources &amp; Energy, etc..</a:t>
            </a:r>
          </a:p>
          <a:p>
            <a:r>
              <a:rPr lang="en-US" dirty="0">
                <a:latin typeface="Calibri" panose="020F0502020204030204" pitchFamily="34" charset="0"/>
                <a:cs typeface="Calibri" panose="020F0502020204030204" pitchFamily="34" charset="0"/>
              </a:rPr>
              <a:t>Keeping in mind the various nature of our input people profile we can easily see that no matter what sector they belonged to everyone can apply their domain knowledge in the field of Data Science and brings something to the table.</a:t>
            </a:r>
          </a:p>
        </p:txBody>
      </p:sp>
    </p:spTree>
    <p:extLst>
      <p:ext uri="{BB962C8B-B14F-4D97-AF65-F5344CB8AC3E}">
        <p14:creationId xmlns:p14="http://schemas.microsoft.com/office/powerpoint/2010/main" val="2604840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2833" y="172278"/>
            <a:ext cx="11421480" cy="6494085"/>
          </a:xfrm>
          <a:prstGeom prst="rect">
            <a:avLst/>
          </a:prstGeom>
          <a:noFill/>
        </p:spPr>
        <p:txBody>
          <a:bodyPr wrap="square" rtlCol="0">
            <a:spAutoFit/>
          </a:bodyPr>
          <a:lstStyle/>
          <a:p>
            <a:pPr algn="ctr"/>
            <a:r>
              <a:rPr lang="en-US" sz="32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PROJECT BACKDROP AND MOTIVATION BEHIND THE PROJECT</a:t>
            </a:r>
            <a:endParaRPr lang="en-US" sz="2400" b="1" u="sng" dirty="0">
              <a:latin typeface="Calibri" panose="020F0502020204030204" pitchFamily="34" charset="0"/>
              <a:ea typeface="Cambria" panose="02040503050406030204" pitchFamily="18"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The aim of this project study is to explore the distribution of variables and responses through Exploratory Data Analysis and to gain insights into the causes and probable factors of the switch or career transition of individuals to the booming field of Data Science and their expectations out of it.</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Keeping ourselves in regular touch with blogs, and articles written in the field of Data Science, we came upon an article that intrigued us with various interesting questions on the journey of an individual in the field of Data Science like which age-group individuals transition the most? sectors in which individuals were involved before they entered this world. We also pondered upon the fact can we draw some inferences from such data about each individual who is switching his/her career. So this thought brought us to this project wherein we have tried to find out certain interesting inferences </a:t>
            </a:r>
            <a:r>
              <a:rPr lang="en-US" sz="2400">
                <a:latin typeface="Calibri" panose="020F0502020204030204" pitchFamily="34" charset="0"/>
                <a:cs typeface="Calibri" panose="020F0502020204030204" pitchFamily="34" charset="0"/>
              </a:rPr>
              <a:t>about people  switching to </a:t>
            </a:r>
            <a:r>
              <a:rPr lang="en-US" sz="2400" dirty="0">
                <a:latin typeface="Calibri" panose="020F0502020204030204" pitchFamily="34" charset="0"/>
                <a:cs typeface="Calibri" panose="020F0502020204030204" pitchFamily="34" charset="0"/>
              </a:rPr>
              <a:t>Data Science by doing a primary survey</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4611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636104" y="181426"/>
            <a:ext cx="4530255" cy="2926080"/>
          </a:xfrm>
          <a:prstGeom prst="rect">
            <a:avLst/>
          </a:prstGeom>
          <a:noFill/>
          <a:ln>
            <a:noFill/>
          </a:ln>
        </p:spPr>
      </p:pic>
      <p:sp>
        <p:nvSpPr>
          <p:cNvPr id="3" name="TextBox 2"/>
          <p:cNvSpPr txBox="1"/>
          <p:nvPr/>
        </p:nvSpPr>
        <p:spPr>
          <a:xfrm>
            <a:off x="5630091" y="444137"/>
            <a:ext cx="608729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Salary Expectations of most people were found to range from 10-16lpa plus with the median lying in and around 12lpa range. This is inline with the fact that DS Jobs require high amount of skills and provide good remuneration.</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36104" y="3392940"/>
            <a:ext cx="4628227" cy="2710815"/>
          </a:xfrm>
          <a:prstGeom prst="rect">
            <a:avLst/>
          </a:prstGeom>
          <a:noFill/>
          <a:ln>
            <a:noFill/>
          </a:ln>
        </p:spPr>
      </p:pic>
      <p:sp>
        <p:nvSpPr>
          <p:cNvPr id="5" name="TextBox 4"/>
          <p:cNvSpPr txBox="1"/>
          <p:nvPr/>
        </p:nvSpPr>
        <p:spPr>
          <a:xfrm>
            <a:off x="5630091" y="3392940"/>
            <a:ext cx="6270172"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find out that males are demanding a salary increase of almost triple than their previous while women demanding around 2 times more. This may be due to the fact that previously we found out male average previous salary(3.9 </a:t>
            </a:r>
            <a:r>
              <a:rPr lang="en-US" dirty="0" err="1">
                <a:latin typeface="Calibri" panose="020F0502020204030204" pitchFamily="34" charset="0"/>
                <a:cs typeface="Calibri" panose="020F0502020204030204" pitchFamily="34" charset="0"/>
              </a:rPr>
              <a:t>lpa</a:t>
            </a:r>
            <a:r>
              <a:rPr lang="en-US" dirty="0">
                <a:latin typeface="Calibri" panose="020F0502020204030204" pitchFamily="34" charset="0"/>
                <a:cs typeface="Calibri" panose="020F0502020204030204" pitchFamily="34" charset="0"/>
              </a:rPr>
              <a:t>) was less compared to females (4.5 </a:t>
            </a:r>
            <a:r>
              <a:rPr lang="en-US" dirty="0" err="1">
                <a:latin typeface="Calibri" panose="020F0502020204030204" pitchFamily="34" charset="0"/>
                <a:cs typeface="Calibri" panose="020F0502020204030204" pitchFamily="34" charset="0"/>
              </a:rPr>
              <a:t>lpa</a:t>
            </a:r>
            <a:r>
              <a:rPr lang="en-US" dirty="0">
                <a:latin typeface="Calibri" panose="020F0502020204030204" pitchFamily="34" charset="0"/>
                <a:cs typeface="Calibri" panose="020F0502020204030204" pitchFamily="34" charset="0"/>
              </a:rPr>
              <a:t>)  and thus to come to the same level they are thus demanding more.</a:t>
            </a:r>
          </a:p>
        </p:txBody>
      </p:sp>
    </p:spTree>
    <p:extLst>
      <p:ext uri="{BB962C8B-B14F-4D97-AF65-F5344CB8AC3E}">
        <p14:creationId xmlns:p14="http://schemas.microsoft.com/office/powerpoint/2010/main" val="3102210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636103" y="182880"/>
            <a:ext cx="4184089" cy="2321560"/>
          </a:xfrm>
          <a:prstGeom prst="rect">
            <a:avLst/>
          </a:prstGeom>
          <a:noFill/>
          <a:ln>
            <a:noFill/>
          </a:ln>
        </p:spPr>
      </p:pic>
      <p:sp>
        <p:nvSpPr>
          <p:cNvPr id="3" name="TextBox 2"/>
          <p:cNvSpPr txBox="1"/>
          <p:nvPr/>
        </p:nvSpPr>
        <p:spPr>
          <a:xfrm>
            <a:off x="5229497" y="182880"/>
            <a:ext cx="6723017" cy="227754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From the above graph its clearly visible that </a:t>
            </a:r>
            <a:r>
              <a:rPr lang="en-US" dirty="0" err="1">
                <a:latin typeface="Calibri" panose="020F0502020204030204" pitchFamily="34" charset="0"/>
                <a:cs typeface="Calibri" panose="020F0502020204030204" pitchFamily="34" charset="0"/>
              </a:rPr>
              <a:t>BTech</a:t>
            </a:r>
            <a:r>
              <a:rPr lang="en-US" dirty="0">
                <a:latin typeface="Calibri" panose="020F0502020204030204" pitchFamily="34" charset="0"/>
                <a:cs typeface="Calibri" panose="020F0502020204030204" pitchFamily="34" charset="0"/>
              </a:rPr>
              <a:t> individuals on an average desire a %change in salary in largest amount probably because they are more involved in technical sector and see their prospects in corporate world generally whereas one reason behind BSc grads expecting a lesser %change in salary can be due to the fact that BSc grads mostly delve into teaching and research </a:t>
            </a:r>
            <a:r>
              <a:rPr lang="en-US" dirty="0" err="1">
                <a:latin typeface="Calibri" panose="020F0502020204030204" pitchFamily="34" charset="0"/>
                <a:cs typeface="Calibri" panose="020F0502020204030204" pitchFamily="34" charset="0"/>
              </a:rPr>
              <a:t>sector,hence</a:t>
            </a:r>
            <a:r>
              <a:rPr lang="en-US" dirty="0">
                <a:latin typeface="Calibri" panose="020F0502020204030204" pitchFamily="34" charset="0"/>
                <a:cs typeface="Calibri" panose="020F0502020204030204" pitchFamily="34" charset="0"/>
              </a:rPr>
              <a:t> their expectations are lower in terms of salary.</a:t>
            </a:r>
          </a:p>
          <a:p>
            <a:endParaRPr lang="en-US" sz="16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36103" y="2610167"/>
            <a:ext cx="4262467" cy="1987959"/>
          </a:xfrm>
          <a:prstGeom prst="rect">
            <a:avLst/>
          </a:prstGeom>
          <a:noFill/>
          <a:ln>
            <a:noFill/>
          </a:ln>
        </p:spPr>
      </p:pic>
      <p:sp>
        <p:nvSpPr>
          <p:cNvPr id="5" name="TextBox 4"/>
          <p:cNvSpPr txBox="1"/>
          <p:nvPr/>
        </p:nvSpPr>
        <p:spPr>
          <a:xfrm>
            <a:off x="5229497" y="2704012"/>
            <a:ext cx="6818811"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have tried to figure out what average salary people are expecting on the basis of designations they want to get recruited as. So we can see that people who see themselves as Analytics managers expect the highest salary of 15 LPA followed by Database administrators, ML engineers, Data engineers, Data Scientists, and Business Analysts whereas people who aspire to be Data Analysts expect the least salary on an average.</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636103" y="4703853"/>
            <a:ext cx="4340843" cy="2028590"/>
          </a:xfrm>
          <a:prstGeom prst="rect">
            <a:avLst/>
          </a:prstGeom>
          <a:noFill/>
          <a:ln>
            <a:noFill/>
          </a:ln>
        </p:spPr>
      </p:pic>
      <p:sp>
        <p:nvSpPr>
          <p:cNvPr id="7" name="TextBox 6"/>
          <p:cNvSpPr txBox="1"/>
          <p:nvPr/>
        </p:nvSpPr>
        <p:spPr>
          <a:xfrm>
            <a:off x="5347062" y="4950823"/>
            <a:ext cx="6583680"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general, students are expecting a three times leap in their salary after switching to the field of Data Science.</a:t>
            </a:r>
          </a:p>
        </p:txBody>
      </p:sp>
    </p:spTree>
    <p:extLst>
      <p:ext uri="{BB962C8B-B14F-4D97-AF65-F5344CB8AC3E}">
        <p14:creationId xmlns:p14="http://schemas.microsoft.com/office/powerpoint/2010/main" val="3187060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218808001"/>
              </p:ext>
            </p:extLst>
          </p:nvPr>
        </p:nvGraphicFramePr>
        <p:xfrm>
          <a:off x="809896" y="143691"/>
          <a:ext cx="5499464" cy="4167051"/>
        </p:xfrm>
        <a:graphic>
          <a:graphicData uri="http://schemas.openxmlformats.org/presentationml/2006/ole">
            <mc:AlternateContent xmlns:mc="http://schemas.openxmlformats.org/markup-compatibility/2006">
              <mc:Choice xmlns:v="urn:schemas-microsoft-com:vml" Requires="v">
                <p:oleObj spid="_x0000_s8194" name="Bitmap Image" r:id="rId3" imgW="5632739" imgH="5810549" progId="Paint.Picture">
                  <p:embed/>
                </p:oleObj>
              </mc:Choice>
              <mc:Fallback>
                <p:oleObj name="Bitmap Image" r:id="rId3" imgW="5632739" imgH="5810549" progId="Paint.Picture">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896" y="143691"/>
                        <a:ext cx="5499464" cy="4167051"/>
                      </a:xfrm>
                      <a:prstGeom prst="rect">
                        <a:avLst/>
                      </a:prstGeom>
                      <a:noFill/>
                    </p:spPr>
                  </p:pic>
                </p:oleObj>
              </mc:Fallback>
            </mc:AlternateContent>
          </a:graphicData>
        </a:graphic>
      </p:graphicFrame>
      <p:sp>
        <p:nvSpPr>
          <p:cNvPr id="4" name="Rectangle 4"/>
          <p:cNvSpPr>
            <a:spLocks noChangeArrowheads="1"/>
          </p:cNvSpPr>
          <p:nvPr/>
        </p:nvSpPr>
        <p:spPr bwMode="auto">
          <a:xfrm>
            <a:off x="5607043" y="0"/>
            <a:ext cx="2062274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09953224"/>
              </p:ext>
            </p:extLst>
          </p:nvPr>
        </p:nvGraphicFramePr>
        <p:xfrm>
          <a:off x="6426925" y="143692"/>
          <a:ext cx="5499464" cy="4167050"/>
        </p:xfrm>
        <a:graphic>
          <a:graphicData uri="http://schemas.openxmlformats.org/presentationml/2006/ole">
            <mc:AlternateContent xmlns:mc="http://schemas.openxmlformats.org/markup-compatibility/2006">
              <mc:Choice xmlns:v="urn:schemas-microsoft-com:vml" Requires="v">
                <p:oleObj spid="_x0000_s8195" name="Bitmap Image" r:id="rId5" imgW="4985006" imgH="5797848" progId="Paint.Picture">
                  <p:embed/>
                </p:oleObj>
              </mc:Choice>
              <mc:Fallback>
                <p:oleObj name="Bitmap Image" r:id="rId5" imgW="4985006" imgH="5797848" progId="Paint.Picture">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925" y="143692"/>
                        <a:ext cx="5499464" cy="4167050"/>
                      </a:xfrm>
                      <a:prstGeom prst="rect">
                        <a:avLst/>
                      </a:prstGeom>
                      <a:noFill/>
                    </p:spPr>
                  </p:pic>
                </p:oleObj>
              </mc:Fallback>
            </mc:AlternateContent>
          </a:graphicData>
        </a:graphic>
      </p:graphicFrame>
      <p:sp>
        <p:nvSpPr>
          <p:cNvPr id="7" name="Rectangle 6"/>
          <p:cNvSpPr/>
          <p:nvPr/>
        </p:nvSpPr>
        <p:spPr>
          <a:xfrm>
            <a:off x="809895" y="4434794"/>
            <a:ext cx="11116493" cy="23911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cs typeface="Calibri" panose="020F0502020204030204" pitchFamily="34" charset="0"/>
              </a:rPr>
              <a:t>We asked the students which city they want to get their job locations in if work from home ends. We got a quite interesting insight which showed most of them want to have Bangalore as their offline job location (nearly 40% of them want Bangalore) followed by Kolkata, Hyderabad, and Delhi which account for 18%,12%,10% of student responses respectively. This huge inclination towards Bangalore as a job location probably is due to the city’s huge job network as most of the companies are located there and consequently growth opportunities will be more there.</a:t>
            </a:r>
          </a:p>
          <a:p>
            <a:pPr>
              <a:lnSpc>
                <a:spcPct val="107000"/>
              </a:lnSpc>
              <a:spcAft>
                <a:spcPts val="8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7099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669234" y="117022"/>
            <a:ext cx="5544331" cy="6531972"/>
          </a:xfrm>
          <a:prstGeom prst="rect">
            <a:avLst/>
          </a:prstGeom>
          <a:noFill/>
          <a:ln>
            <a:noFill/>
          </a:ln>
        </p:spPr>
      </p:pic>
      <p:sp>
        <p:nvSpPr>
          <p:cNvPr id="3" name="TextBox 2"/>
          <p:cNvSpPr txBox="1"/>
          <p:nvPr/>
        </p:nvSpPr>
        <p:spPr>
          <a:xfrm>
            <a:off x="6451537" y="117022"/>
            <a:ext cx="5277395" cy="372409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We drilled down the above </a:t>
            </a:r>
            <a:r>
              <a:rPr lang="en-US" sz="2000" dirty="0" err="1">
                <a:latin typeface="Calibri" panose="020F0502020204030204" pitchFamily="34" charset="0"/>
                <a:cs typeface="Calibri" panose="020F0502020204030204" pitchFamily="34" charset="0"/>
              </a:rPr>
              <a:t>treemap</a:t>
            </a:r>
            <a:r>
              <a:rPr lang="en-US" sz="2000" dirty="0">
                <a:latin typeface="Calibri" panose="020F0502020204030204" pitchFamily="34" charset="0"/>
                <a:cs typeface="Calibri" panose="020F0502020204030204" pitchFamily="34" charset="0"/>
              </a:rPr>
              <a:t> to find out which people from which residence states are trying to relocate to which cities after getting a job and found out an interesting trend that people trying to work in a state are mostly living in and around as expected but this trend goes for a toss for Bangalore where people from all sections of India are trying to relocate showing the true multicultural diversity of Bangalore which is a Metro city now in the truest sense.</a:t>
            </a:r>
          </a:p>
          <a:p>
            <a:r>
              <a:rPr lang="en-US" dirty="0"/>
              <a:t> </a:t>
            </a:r>
          </a:p>
          <a:p>
            <a:r>
              <a:rPr lang="en-US" dirty="0"/>
              <a:t> </a:t>
            </a:r>
          </a:p>
        </p:txBody>
      </p:sp>
    </p:spTree>
    <p:extLst>
      <p:ext uri="{BB962C8B-B14F-4D97-AF65-F5344CB8AC3E}">
        <p14:creationId xmlns:p14="http://schemas.microsoft.com/office/powerpoint/2010/main" val="3436865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598" y="612620"/>
            <a:ext cx="10866783" cy="6014082"/>
          </a:xfrm>
          <a:prstGeom prst="rect">
            <a:avLst/>
          </a:prstGeom>
        </p:spPr>
        <p:txBody>
          <a:bodyPr wrap="square">
            <a:spAutoFit/>
          </a:bodyPr>
          <a:lstStyle/>
          <a:p>
            <a:pPr algn="ctr">
              <a:lnSpc>
                <a:spcPct val="107000"/>
              </a:lnSpc>
              <a:spcAft>
                <a:spcPts val="800"/>
              </a:spcAft>
            </a:pP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From the above analysis (and in tandem with some outside research) we drew the following conclusion: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People are transitioning into the Data Science Domain owing to the massive amount of opportunities it provides be it job roles, responsibilities, challenges Career Growth Aspects of Career Flexibility, and Remuneration. People from a variety of domains can make contributions in this sector owing to the fact that Data Science is an all-encompassing field with applications in IT, Healthcare, Defense, Manufacturing, and AI. So domain knowledge also can play a very important role here.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 Job-related Flexibilities-We know how Covid changed the workplace forever like with the Introduction of WFH. Data Science Jobs provide massive flexibility related to roles, job locations, Timings, and of course hybrid or work from home. These flexibilities allow people to spend more time to spend on themselves and their families. So win-win.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People from many traditional sectors like Manufacturing, Construction, Chemical are also making a switch to this sector because of higher and more diverse opportunities coupled with higher remuneration than offered in those sectors.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Extremely Innovative Work field with a massive amount of growth. New Inventions and Techniques in Data Science are forever changing the world for the better. For example, a massive increase in accuracy in detecting cancer, Weather prediction, Artificial Intelligence, Market Research, Customer Acquisition, </a:t>
            </a:r>
            <a:r>
              <a:rPr lang="en-US" dirty="0" err="1">
                <a:latin typeface="Calibri" panose="020F0502020204030204" pitchFamily="34" charset="0"/>
                <a:ea typeface="Calibri" panose="020F0502020204030204" pitchFamily="34" charset="0"/>
                <a:cs typeface="Times New Roman" panose="02020603050405020304" pitchFamily="18" charset="0"/>
              </a:rPr>
              <a:t>etc</a:t>
            </a:r>
            <a:r>
              <a:rPr lang="en-US" dirty="0">
                <a:latin typeface="Calibri" panose="020F0502020204030204" pitchFamily="34" charset="0"/>
                <a:ea typeface="Calibri" panose="020F0502020204030204" pitchFamily="34" charset="0"/>
                <a:cs typeface="Times New Roman" panose="02020603050405020304" pitchFamily="18" charset="0"/>
              </a:rPr>
              <a:t> to name a few. Young people love challenges and want to be part of this technological revolution that is Data Science.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D3675F7-61D5-40DF-B508-9CBDDE87A97B}"/>
              </a:ext>
            </a:extLst>
          </p:cNvPr>
          <p:cNvSpPr txBox="1"/>
          <p:nvPr/>
        </p:nvSpPr>
        <p:spPr>
          <a:xfrm>
            <a:off x="609598" y="320232"/>
            <a:ext cx="10986052" cy="584775"/>
          </a:xfrm>
          <a:prstGeom prst="rect">
            <a:avLst/>
          </a:prstGeom>
          <a:noFill/>
        </p:spPr>
        <p:txBody>
          <a:bodyPr wrap="square" rtlCol="0">
            <a:spAutoFit/>
          </a:bodyPr>
          <a:lstStyle/>
          <a:p>
            <a:pPr algn="ctr"/>
            <a:r>
              <a:rPr lang="en-US" sz="3200" b="1" u="sng" dirty="0">
                <a:solidFill>
                  <a:schemeClr val="accent6"/>
                </a:solidFill>
                <a:effectLst/>
                <a:latin typeface="Cambria" panose="02040503050406030204" pitchFamily="18" charset="0"/>
                <a:ea typeface="Cambria" panose="02040503050406030204" pitchFamily="18" charset="0"/>
                <a:cs typeface="Times New Roman" panose="02020603050405020304" pitchFamily="18" charset="0"/>
              </a:rPr>
              <a:t>Conclusion</a:t>
            </a:r>
            <a:endParaRPr lang="en-IN" dirty="0">
              <a:solidFill>
                <a:schemeClr val="accent6"/>
              </a:solidFill>
            </a:endParaRPr>
          </a:p>
        </p:txBody>
      </p:sp>
    </p:spTree>
    <p:extLst>
      <p:ext uri="{BB962C8B-B14F-4D97-AF65-F5344CB8AC3E}">
        <p14:creationId xmlns:p14="http://schemas.microsoft.com/office/powerpoint/2010/main" val="737106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CC3EFE-2B18-45ED-8CFE-043ACEE80EE2}"/>
              </a:ext>
            </a:extLst>
          </p:cNvPr>
          <p:cNvSpPr>
            <a:spLocks noGrp="1"/>
          </p:cNvSpPr>
          <p:nvPr>
            <p:ph idx="1"/>
          </p:nvPr>
        </p:nvSpPr>
        <p:spPr>
          <a:xfrm>
            <a:off x="838200" y="278296"/>
            <a:ext cx="10515600" cy="5898667"/>
          </a:xfrm>
        </p:spPr>
        <p:txBody>
          <a:bodyPr>
            <a:normAutofit fontScale="92500" lnSpcReduction="10000"/>
          </a:bodyPr>
          <a:lstStyle/>
          <a:p>
            <a:pPr marL="0" indent="0">
              <a:buNone/>
            </a:pPr>
            <a:r>
              <a:rPr lang="en-US" sz="2400" dirty="0">
                <a:latin typeface="Calibri" panose="020F0502020204030204" pitchFamily="34" charset="0"/>
                <a:cs typeface="Calibri" panose="020F0502020204030204" pitchFamily="34" charset="0"/>
              </a:rPr>
              <a:t>keeping students from both the Kolkata and Bangalore campuses of Praxis Business School as our sample dataset. We attach below the blog article which intrigued our curiosity about this particular topic.</a:t>
            </a:r>
            <a:endParaRPr lang="en-US" sz="2400" dirty="0">
              <a:solidFill>
                <a:srgbClr val="FB4A18"/>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marL="0" indent="0">
              <a:buNone/>
            </a:pPr>
            <a:endParaRPr lang="en-US" dirty="0">
              <a:solidFill>
                <a:srgbClr val="FB4A18"/>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marL="0" indent="0">
              <a:buNone/>
            </a:pPr>
            <a:r>
              <a:rPr lang="en-US" sz="2800" dirty="0">
                <a:solidFill>
                  <a:srgbClr val="00B0F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https://www.kaggle.com/code/foolofatook/journey-into-the-data-science-industry</a:t>
            </a:r>
            <a:endParaRPr lang="en-US" dirty="0">
              <a:solidFill>
                <a:srgbClr val="00B0F0"/>
              </a:solidFill>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Praxis launched its first full-time Business Analytics course which was later rechristened as Data Science. This course was offered full-time and with in-campus mode but ever since Covid hit in 2020, the course shifted to online mode and now it is being offered in dual-learning mode i.e., both offline and online. Praxis being a leading institution in helping students switch their careers to Data Science, would help us get the best insight for our aim. Our study aims to delve into the opinions and reviews of the students of Praxis and find out the probable causes of their career switch and where they see themselves settling on financial and professional grounds.</a:t>
            </a:r>
          </a:p>
          <a:p>
            <a:pPr marL="0" indent="0">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235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327" y="287383"/>
            <a:ext cx="10829108" cy="6001643"/>
          </a:xfrm>
          <a:prstGeom prst="rect">
            <a:avLst/>
          </a:prstGeom>
          <a:noFill/>
        </p:spPr>
        <p:txBody>
          <a:bodyPr wrap="square" rtlCol="0">
            <a:spAutoFit/>
          </a:bodyPr>
          <a:lstStyle/>
          <a:p>
            <a:pPr algn="ctr"/>
            <a:r>
              <a:rPr lang="en-US" sz="36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INTRODUCTION:</a:t>
            </a:r>
          </a:p>
          <a:p>
            <a:endParaRPr lang="en-US" sz="2000" dirty="0">
              <a:latin typeface="Calibri" panose="020F0502020204030204" pitchFamily="34" charset="0"/>
              <a:cs typeface="Calibri" panose="020F0502020204030204" pitchFamily="34" charset="0"/>
            </a:endParaRPr>
          </a:p>
          <a:p>
            <a:r>
              <a:rPr lang="en-US" sz="2400" dirty="0">
                <a:solidFill>
                  <a:schemeClr val="accent6"/>
                </a:solidFill>
                <a:latin typeface="Calibri" panose="020F0502020204030204" pitchFamily="34" charset="0"/>
                <a:cs typeface="Calibri" panose="020F0502020204030204" pitchFamily="34" charset="0"/>
              </a:rPr>
              <a:t>1)</a:t>
            </a:r>
            <a:r>
              <a:rPr lang="en-US" sz="2400" u="sng" dirty="0">
                <a:solidFill>
                  <a:schemeClr val="accent6"/>
                </a:solidFill>
                <a:latin typeface="Calibri" panose="020F0502020204030204" pitchFamily="34" charset="0"/>
                <a:cs typeface="Calibri" panose="020F0502020204030204" pitchFamily="34" charset="0"/>
              </a:rPr>
              <a:t> Data Science Definition</a:t>
            </a:r>
            <a:r>
              <a:rPr lang="en-US" sz="2400" dirty="0">
                <a:solidFill>
                  <a:schemeClr val="accent6"/>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Data science combines multiple fields, including statistics, scientific methods,</a:t>
            </a:r>
            <a:r>
              <a:rPr lang="en-US" sz="2000" dirty="0">
                <a:solidFill>
                  <a:srgbClr val="00B0F0"/>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artificial intelligence (AI), and data analysis, to extract value from data. Those who practice data science are called data scientists, and they combine a range of skills to analyze data collected from the web, smartphones, customers, sensors, and other sources to derive actionable insights.</a:t>
            </a:r>
          </a:p>
          <a:p>
            <a:r>
              <a:rPr lang="en-US" sz="2000" dirty="0">
                <a:latin typeface="Calibri" panose="020F0502020204030204" pitchFamily="34" charset="0"/>
                <a:cs typeface="Calibri" panose="020F0502020204030204" pitchFamily="34" charset="0"/>
              </a:rPr>
              <a:t>Data science encompasses preparing data for analysis, including cleansing, aggregating, and manipulating the data to perform advanced data analysis. Analytic applications and data scientists can then review the results to uncover patterns and enable business leaders to draw informed insights.</a:t>
            </a:r>
          </a:p>
          <a:p>
            <a:endParaRPr lang="en-US" sz="2000" dirty="0">
              <a:latin typeface="Calibri" panose="020F0502020204030204" pitchFamily="34" charset="0"/>
              <a:cs typeface="Calibri" panose="020F0502020204030204" pitchFamily="34" charset="0"/>
            </a:endParaRPr>
          </a:p>
          <a:p>
            <a:r>
              <a:rPr lang="en-US" sz="2400" dirty="0">
                <a:solidFill>
                  <a:schemeClr val="accent6"/>
                </a:solidFill>
                <a:latin typeface="Calibri" panose="020F0502020204030204" pitchFamily="34" charset="0"/>
                <a:cs typeface="Calibri" panose="020F0502020204030204" pitchFamily="34" charset="0"/>
              </a:rPr>
              <a:t>2)</a:t>
            </a:r>
            <a:r>
              <a:rPr lang="en-US" sz="2400" u="sng" dirty="0">
                <a:solidFill>
                  <a:schemeClr val="accent6"/>
                </a:solidFill>
                <a:latin typeface="Calibri" panose="020F0502020204030204" pitchFamily="34" charset="0"/>
                <a:cs typeface="Calibri" panose="020F0502020204030204" pitchFamily="34" charset="0"/>
              </a:rPr>
              <a:t> Dataset description</a:t>
            </a:r>
            <a:r>
              <a:rPr lang="en-US" sz="2400" dirty="0">
                <a:solidFill>
                  <a:schemeClr val="accent6"/>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The dataset contains responses from 50 students from Praxis Business School’s  PGPDS course, which contains opinions on a varied number of parameters related to their previous job sectors and what they expect from the field of Data Science. Below, we’ll explore each of the variables in the dataset one by one and try to have an extended understanding and distribution of it across other variable features using EDA.</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1585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DE3F8-B83A-4893-8DF4-9CED2BAF730F}"/>
              </a:ext>
            </a:extLst>
          </p:cNvPr>
          <p:cNvSpPr txBox="1"/>
          <p:nvPr/>
        </p:nvSpPr>
        <p:spPr>
          <a:xfrm>
            <a:off x="1007165" y="530087"/>
            <a:ext cx="10561983" cy="584775"/>
          </a:xfrm>
          <a:prstGeom prst="rect">
            <a:avLst/>
          </a:prstGeom>
          <a:noFill/>
        </p:spPr>
        <p:txBody>
          <a:bodyPr wrap="square" rtlCol="0">
            <a:spAutoFit/>
          </a:bodyPr>
          <a:lstStyle/>
          <a:p>
            <a:pPr algn="ctr"/>
            <a:r>
              <a:rPr lang="en-IN" sz="3200" b="1" u="sng" dirty="0">
                <a:solidFill>
                  <a:schemeClr val="accent6"/>
                </a:solidFill>
                <a:latin typeface="Calibri" panose="020F0502020204030204" pitchFamily="34" charset="0"/>
                <a:cs typeface="Calibri" panose="020F0502020204030204" pitchFamily="34" charset="0"/>
              </a:rPr>
              <a:t>DATA COLLECTION METHODOLOGY</a:t>
            </a:r>
          </a:p>
        </p:txBody>
      </p:sp>
      <p:sp>
        <p:nvSpPr>
          <p:cNvPr id="3" name="TextBox 2">
            <a:extLst>
              <a:ext uri="{FF2B5EF4-FFF2-40B4-BE49-F238E27FC236}">
                <a16:creationId xmlns:a16="http://schemas.microsoft.com/office/drawing/2014/main" id="{72D21306-5CB0-4DA9-BAAD-D26C3DC12374}"/>
              </a:ext>
            </a:extLst>
          </p:cNvPr>
          <p:cNvSpPr txBox="1"/>
          <p:nvPr/>
        </p:nvSpPr>
        <p:spPr>
          <a:xfrm>
            <a:off x="1007165" y="1676400"/>
            <a:ext cx="9985513" cy="4062651"/>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Due to the requirements of the study, We did a primary survey to collect our Data. We made a Google Form Questionnaire comprising 21 Questions to find various attributes of our data points.</a:t>
            </a:r>
          </a:p>
          <a:p>
            <a:r>
              <a:rPr lang="en-IN" sz="2000" dirty="0">
                <a:latin typeface="Calibri" panose="020F0502020204030204" pitchFamily="34" charset="0"/>
                <a:cs typeface="Calibri" panose="020F0502020204030204" pitchFamily="34" charset="0"/>
              </a:rPr>
              <a:t>We sent the Form to Our Kolkata and Bangalore batchmates.</a:t>
            </a:r>
          </a:p>
          <a:p>
            <a:r>
              <a:rPr lang="en-IN" sz="2000" dirty="0">
                <a:latin typeface="Calibri" panose="020F0502020204030204" pitchFamily="34" charset="0"/>
                <a:cs typeface="Calibri" panose="020F0502020204030204" pitchFamily="34" charset="0"/>
              </a:rPr>
              <a:t>Since most people is the DS course are from a wide variety of fields and industries and are trying to get into the DS Domain, so we chose this dataset as we would get a very wide range of data that we needed to do a study like this.</a:t>
            </a:r>
          </a:p>
          <a:p>
            <a:r>
              <a:rPr lang="en-IN" sz="2000" dirty="0">
                <a:latin typeface="Calibri" panose="020F0502020204030204" pitchFamily="34" charset="0"/>
                <a:cs typeface="Calibri" panose="020F0502020204030204" pitchFamily="34" charset="0"/>
              </a:rPr>
              <a:t>Questions asked were Which College Campus, Age, Gender, Resident State, Graduation Year, Graduation Field and Subject, PG if any, Coding and Mathematics, Statistics background, knowledge source about DS Field, Job Experience, Work Experience Duration, Industrial Sector, and Job Role/Domain, Previous Salary Drawn, Career Transition Reason, Expected Salary, Desired DS Job Profile, Preferred Work City.</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6347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7822" y="2114858"/>
            <a:ext cx="6688562" cy="3447098"/>
          </a:xfrm>
          <a:prstGeom prst="rect">
            <a:avLst/>
          </a:prstGeom>
          <a:noFill/>
        </p:spPr>
        <p:txBody>
          <a:bodyPr wrap="square" rtlCol="0">
            <a:spAutoFit/>
          </a:bodyPr>
          <a:lstStyle/>
          <a:p>
            <a:r>
              <a:rPr lang="en-US" sz="2000" dirty="0">
                <a:solidFill>
                  <a:schemeClr val="accent6"/>
                </a:solidFill>
                <a:latin typeface="Calibri" panose="020F0502020204030204" pitchFamily="34" charset="0"/>
                <a:cs typeface="Calibri" panose="020F0502020204030204" pitchFamily="34" charset="0"/>
              </a:rPr>
              <a:t>Insights – </a:t>
            </a:r>
          </a:p>
          <a:p>
            <a:r>
              <a:rPr lang="en-US" sz="2000" dirty="0">
                <a:latin typeface="Calibri" panose="020F0502020204030204" pitchFamily="34" charset="0"/>
                <a:cs typeface="Calibri" panose="020F0502020204030204" pitchFamily="34" charset="0"/>
                <a:sym typeface="Symbol" panose="05050102010706020507" pitchFamily="18" charset="2"/>
              </a:rPr>
              <a:t></a:t>
            </a:r>
            <a:r>
              <a:rPr lang="en-US" sz="2000" dirty="0">
                <a:latin typeface="Calibri" panose="020F0502020204030204" pitchFamily="34" charset="0"/>
                <a:cs typeface="Calibri" panose="020F0502020204030204" pitchFamily="34" charset="0"/>
              </a:rPr>
              <a:t> From the table, we can see that we received 15 responses for Bangalore  campus and 35 responses for Kolkata campus.  </a:t>
            </a:r>
          </a:p>
          <a:p>
            <a:r>
              <a:rPr lang="en-US" sz="2000" dirty="0">
                <a:latin typeface="Calibri" panose="020F0502020204030204" pitchFamily="34" charset="0"/>
                <a:cs typeface="Calibri" panose="020F0502020204030204" pitchFamily="34" charset="0"/>
                <a:sym typeface="Symbol" panose="05050102010706020507" pitchFamily="18" charset="2"/>
              </a:rPr>
              <a:t></a:t>
            </a:r>
            <a:r>
              <a:rPr lang="en-US" sz="2000" dirty="0">
                <a:latin typeface="Calibri" panose="020F0502020204030204" pitchFamily="34" charset="0"/>
                <a:cs typeface="Calibri" panose="020F0502020204030204" pitchFamily="34" charset="0"/>
              </a:rPr>
              <a:t> For both the campus locations, majority of responses came from the newly  started batch i.e. Jan 2021 which amounts to  30%  for Bangalore campus and  70%  for Kolkata campus.</a:t>
            </a:r>
          </a:p>
          <a:p>
            <a:pPr lvl="0"/>
            <a:r>
              <a:rPr lang="en-US" sz="2000" dirty="0">
                <a:latin typeface="Calibri" panose="020F0502020204030204" pitchFamily="34" charset="0"/>
                <a:cs typeface="Calibri" panose="020F0502020204030204" pitchFamily="34" charset="0"/>
              </a:rPr>
              <a:t>From the chart we can clearly see that 66% of the batch comprises males whereas only 34% of the batch comprises females.</a:t>
            </a:r>
          </a:p>
          <a:p>
            <a:br>
              <a:rPr lang="en-US" sz="20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5169" y="1750423"/>
            <a:ext cx="3971516" cy="4715692"/>
          </a:xfrm>
          <a:prstGeom prst="rect">
            <a:avLst/>
          </a:prstGeom>
          <a:noFill/>
          <a:ln>
            <a:noFill/>
          </a:ln>
        </p:spPr>
      </p:pic>
      <p:sp>
        <p:nvSpPr>
          <p:cNvPr id="5" name="TextBox 4"/>
          <p:cNvSpPr txBox="1"/>
          <p:nvPr/>
        </p:nvSpPr>
        <p:spPr>
          <a:xfrm>
            <a:off x="1630017" y="226045"/>
            <a:ext cx="9919254" cy="1569660"/>
          </a:xfrm>
          <a:prstGeom prst="rect">
            <a:avLst/>
          </a:prstGeom>
          <a:noFill/>
        </p:spPr>
        <p:txBody>
          <a:bodyPr wrap="square" rtlCol="0">
            <a:spAutoFit/>
          </a:bodyPr>
          <a:lstStyle/>
          <a:p>
            <a:r>
              <a:rPr lang="en-US" sz="2400" b="1" u="sng" dirty="0">
                <a:solidFill>
                  <a:schemeClr val="accent6"/>
                </a:solidFill>
                <a:latin typeface="Calibri" panose="020F0502020204030204" pitchFamily="34" charset="0"/>
                <a:cs typeface="Calibri" panose="020F0502020204030204" pitchFamily="34" charset="0"/>
              </a:rPr>
              <a:t>Distribution of responses </a:t>
            </a:r>
          </a:p>
          <a:p>
            <a:r>
              <a:rPr lang="en-US" dirty="0">
                <a:latin typeface="Calibri" panose="020F0502020204030204" pitchFamily="34" charset="0"/>
                <a:cs typeface="Calibri" panose="020F0502020204030204" pitchFamily="34" charset="0"/>
              </a:rPr>
              <a:t>The survey generated responses from 50 students from different batches of the data science course offered by Praxis Business school. It also incorporates both the campuses of Praxis Business School i.e., Bangalore and Kolkata.</a:t>
            </a:r>
          </a:p>
          <a:p>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970772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5038" y="2566169"/>
            <a:ext cx="10254343" cy="923330"/>
          </a:xfrm>
          <a:prstGeom prst="rect">
            <a:avLst/>
          </a:prstGeom>
          <a:noFill/>
        </p:spPr>
        <p:txBody>
          <a:bodyPr wrap="square" rtlCol="0">
            <a:spAutoFit/>
          </a:bodyPr>
          <a:lstStyle/>
          <a:p>
            <a:pPr algn="ctr"/>
            <a:r>
              <a:rPr lang="en-US" sz="5400" b="1" u="sng" dirty="0">
                <a:solidFill>
                  <a:schemeClr val="accent6"/>
                </a:solidFill>
              </a:rPr>
              <a:t>Exploratory Data  Analysis</a:t>
            </a:r>
            <a:endParaRPr lang="en-US" sz="5400" u="sng" dirty="0">
              <a:solidFill>
                <a:schemeClr val="accent6"/>
              </a:solidFill>
            </a:endParaRPr>
          </a:p>
        </p:txBody>
      </p:sp>
    </p:spTree>
    <p:extLst>
      <p:ext uri="{BB962C8B-B14F-4D97-AF65-F5344CB8AC3E}">
        <p14:creationId xmlns:p14="http://schemas.microsoft.com/office/powerpoint/2010/main" val="1231329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503" y="91439"/>
            <a:ext cx="11978640" cy="584775"/>
          </a:xfrm>
          <a:prstGeom prst="rect">
            <a:avLst/>
          </a:prstGeom>
          <a:noFill/>
        </p:spPr>
        <p:txBody>
          <a:bodyPr wrap="square" rtlCol="0">
            <a:spAutoFit/>
          </a:bodyPr>
          <a:lstStyle/>
          <a:p>
            <a:pPr algn="ctr"/>
            <a:r>
              <a:rPr lang="en-US" sz="3200" b="1" u="sng" dirty="0">
                <a:solidFill>
                  <a:schemeClr val="accent6"/>
                </a:solidFill>
                <a:latin typeface="Calibri" panose="020F0502020204030204" pitchFamily="34" charset="0"/>
                <a:ea typeface="Cambria" panose="02040503050406030204" pitchFamily="18" charset="0"/>
                <a:cs typeface="Calibri" panose="020F0502020204030204" pitchFamily="34" charset="0"/>
              </a:rPr>
              <a:t>FEATURE ANALYSIS</a:t>
            </a:r>
          </a:p>
        </p:txBody>
      </p:sp>
      <p:sp>
        <p:nvSpPr>
          <p:cNvPr id="8" name="Rectangle 4"/>
          <p:cNvSpPr>
            <a:spLocks noChangeArrowheads="1"/>
          </p:cNvSpPr>
          <p:nvPr/>
        </p:nvSpPr>
        <p:spPr bwMode="auto">
          <a:xfrm>
            <a:off x="287382" y="298964"/>
            <a:ext cx="91499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608600459"/>
              </p:ext>
            </p:extLst>
          </p:nvPr>
        </p:nvGraphicFramePr>
        <p:xfrm>
          <a:off x="549965" y="689112"/>
          <a:ext cx="3003132" cy="5750877"/>
        </p:xfrm>
        <a:graphic>
          <a:graphicData uri="http://schemas.openxmlformats.org/presentationml/2006/ole">
            <mc:AlternateContent xmlns:mc="http://schemas.openxmlformats.org/markup-compatibility/2006">
              <mc:Choice xmlns:v="urn:schemas-microsoft-com:vml" Requires="v">
                <p:oleObj spid="_x0000_s1026" name="Bitmap Image" r:id="rId3" imgW="5791498" imgH="6305874" progId="Paint.Picture">
                  <p:embed/>
                </p:oleObj>
              </mc:Choice>
              <mc:Fallback>
                <p:oleObj name="Bitmap Image" r:id="rId3" imgW="5791498" imgH="6305874" progId="Paint.Picture">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65" y="689112"/>
                        <a:ext cx="3003132" cy="5750877"/>
                      </a:xfrm>
                      <a:prstGeom prst="rect">
                        <a:avLst/>
                      </a:prstGeom>
                      <a:noFill/>
                    </p:spPr>
                  </p:pic>
                </p:oleObj>
              </mc:Fallback>
            </mc:AlternateContent>
          </a:graphicData>
        </a:graphic>
      </p:graphicFrame>
      <p:sp>
        <p:nvSpPr>
          <p:cNvPr id="10" name="Rectangle 6"/>
          <p:cNvSpPr>
            <a:spLocks noChangeArrowheads="1"/>
          </p:cNvSpPr>
          <p:nvPr/>
        </p:nvSpPr>
        <p:spPr bwMode="auto">
          <a:xfrm>
            <a:off x="2481943" y="298963"/>
            <a:ext cx="91398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698931699"/>
              </p:ext>
            </p:extLst>
          </p:nvPr>
        </p:nvGraphicFramePr>
        <p:xfrm>
          <a:off x="3735976" y="689112"/>
          <a:ext cx="3605350" cy="5728017"/>
        </p:xfrm>
        <a:graphic>
          <a:graphicData uri="http://schemas.openxmlformats.org/presentationml/2006/ole">
            <mc:AlternateContent xmlns:mc="http://schemas.openxmlformats.org/markup-compatibility/2006">
              <mc:Choice xmlns:v="urn:schemas-microsoft-com:vml" Requires="v">
                <p:oleObj spid="_x0000_s1027" name="Bitmap Image" r:id="rId5" imgW="5239019" imgH="6318575" progId="Paint.Picture">
                  <p:embed/>
                </p:oleObj>
              </mc:Choice>
              <mc:Fallback>
                <p:oleObj name="Bitmap Image" r:id="rId5" imgW="5239019" imgH="6318575" progId="Paint.Picture">
                  <p:embed/>
                  <p:pic>
                    <p:nvPicPr>
                      <p:cNvPr id="1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976" y="689112"/>
                        <a:ext cx="3605350" cy="5728017"/>
                      </a:xfrm>
                      <a:prstGeom prst="rect">
                        <a:avLst/>
                      </a:prstGeom>
                      <a:noFill/>
                    </p:spPr>
                  </p:pic>
                </p:oleObj>
              </mc:Fallback>
            </mc:AlternateContent>
          </a:graphicData>
        </a:graphic>
      </p:graphicFrame>
      <p:sp>
        <p:nvSpPr>
          <p:cNvPr id="12" name="TextBox 11"/>
          <p:cNvSpPr txBox="1"/>
          <p:nvPr/>
        </p:nvSpPr>
        <p:spPr>
          <a:xfrm>
            <a:off x="7445829" y="483628"/>
            <a:ext cx="4545874" cy="4801314"/>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 have used Country Chart and </a:t>
            </a:r>
            <a:r>
              <a:rPr lang="en-US" dirty="0" err="1">
                <a:latin typeface="Calibri" panose="020F0502020204030204" pitchFamily="34" charset="0"/>
                <a:cs typeface="Calibri" panose="020F0502020204030204" pitchFamily="34" charset="0"/>
              </a:rPr>
              <a:t>TreeMap</a:t>
            </a:r>
            <a:r>
              <a:rPr lang="en-US" dirty="0">
                <a:latin typeface="Calibri" panose="020F0502020204030204" pitchFamily="34" charset="0"/>
                <a:cs typeface="Calibri" panose="020F0502020204030204" pitchFamily="34" charset="0"/>
              </a:rPr>
              <a:t> to showcase the distribution of home residence of students in our sample dataset over various states in our country.</a:t>
            </a:r>
          </a:p>
          <a:p>
            <a:r>
              <a:rPr lang="en-US" dirty="0">
                <a:latin typeface="Calibri" panose="020F0502020204030204" pitchFamily="34" charset="0"/>
                <a:cs typeface="Calibri" panose="020F0502020204030204" pitchFamily="34" charset="0"/>
              </a:rPr>
              <a:t>As we can see from both the charts, a maximum number of students from our sample dataset belong to West Bengal. Nearly 38% of students are from West Bengal;8% are from Karnataka; Uttar Pradesh accounts for 8% of students. Telangana and Maharashtra account for 6%  of students each. The states of Gujarat, Haryana, Odisha, and Delhi account for 4% of students each. The states of Punjab, Assam, Kerala, Rajasthan, Andhra Pradesh, Madhya Pradesh, and Uttarakhand account for 4% of students respectively.</a:t>
            </a:r>
          </a:p>
        </p:txBody>
      </p:sp>
    </p:spTree>
    <p:extLst>
      <p:ext uri="{BB962C8B-B14F-4D97-AF65-F5344CB8AC3E}">
        <p14:creationId xmlns:p14="http://schemas.microsoft.com/office/powerpoint/2010/main" val="297829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445725" y="203290"/>
            <a:ext cx="5497875" cy="3028950"/>
          </a:xfrm>
          <a:prstGeom prst="rect">
            <a:avLst/>
          </a:prstGeom>
          <a:noFill/>
          <a:ln>
            <a:noFill/>
          </a:ln>
        </p:spPr>
      </p:pic>
      <p:sp>
        <p:nvSpPr>
          <p:cNvPr id="3" name="TextBox 2"/>
          <p:cNvSpPr txBox="1"/>
          <p:nvPr/>
        </p:nvSpPr>
        <p:spPr>
          <a:xfrm>
            <a:off x="6048103" y="391886"/>
            <a:ext cx="5643154" cy="329320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Mean = 25.74 years</a:t>
            </a:r>
          </a:p>
          <a:p>
            <a:r>
              <a:rPr lang="en-US" sz="1600" dirty="0">
                <a:latin typeface="Calibri" panose="020F0502020204030204" pitchFamily="34" charset="0"/>
                <a:cs typeface="Calibri" panose="020F0502020204030204" pitchFamily="34" charset="0"/>
              </a:rPr>
              <a:t>Median = 25.41 years</a:t>
            </a:r>
          </a:p>
          <a:p>
            <a:r>
              <a:rPr lang="en-US" sz="1600" dirty="0">
                <a:latin typeface="Calibri" panose="020F0502020204030204" pitchFamily="34" charset="0"/>
                <a:cs typeface="Calibri" panose="020F0502020204030204" pitchFamily="34" charset="0"/>
              </a:rPr>
              <a:t>Mode = 25.37 years</a:t>
            </a:r>
          </a:p>
          <a:p>
            <a:r>
              <a:rPr lang="en-US" sz="1600" dirty="0">
                <a:latin typeface="Calibri" panose="020F0502020204030204" pitchFamily="34" charset="0"/>
                <a:cs typeface="Calibri" panose="020F0502020204030204" pitchFamily="34" charset="0"/>
              </a:rPr>
              <a:t> We wanted to represent which age group individuals in our dataset transition the most to Data Science or rather enter into this field by quitting their previous fields. As we can see individuals of age range from 25-26 </a:t>
            </a:r>
            <a:r>
              <a:rPr lang="en-US" sz="1600" dirty="0" err="1">
                <a:latin typeface="Calibri" panose="020F0502020204030204" pitchFamily="34" charset="0"/>
                <a:cs typeface="Calibri" panose="020F0502020204030204" pitchFamily="34" charset="0"/>
              </a:rPr>
              <a:t>yrs</a:t>
            </a:r>
            <a:r>
              <a:rPr lang="en-US" sz="1600" dirty="0">
                <a:latin typeface="Calibri" panose="020F0502020204030204" pitchFamily="34" charset="0"/>
                <a:cs typeface="Calibri" panose="020F0502020204030204" pitchFamily="34" charset="0"/>
              </a:rPr>
              <a:t> transition the most. Freshers in the age range of 21-22 </a:t>
            </a:r>
            <a:r>
              <a:rPr lang="en-US" sz="1600" dirty="0" err="1">
                <a:latin typeface="Calibri" panose="020F0502020204030204" pitchFamily="34" charset="0"/>
                <a:cs typeface="Calibri" panose="020F0502020204030204" pitchFamily="34" charset="0"/>
              </a:rPr>
              <a:t>yrs</a:t>
            </a:r>
            <a:r>
              <a:rPr lang="en-US" sz="1600" dirty="0">
                <a:latin typeface="Calibri" panose="020F0502020204030204" pitchFamily="34" charset="0"/>
                <a:cs typeface="Calibri" panose="020F0502020204030204" pitchFamily="34" charset="0"/>
              </a:rPr>
              <a:t> and also individuals from 30 onwards show lesser transition than the rest age groups. Freshers probably get diverted into a lot of different sectors and individuals above 30 get settled in their jobs and don’t switch easily. The mean being slightly more than the median shows that the graph is slightly right-skewed.</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445725" y="3429000"/>
            <a:ext cx="5602379" cy="3362960"/>
          </a:xfrm>
          <a:prstGeom prst="rect">
            <a:avLst/>
          </a:prstGeom>
          <a:noFill/>
          <a:ln>
            <a:noFill/>
          </a:ln>
        </p:spPr>
      </p:pic>
      <p:sp>
        <p:nvSpPr>
          <p:cNvPr id="6" name="TextBox 5"/>
          <p:cNvSpPr txBox="1"/>
          <p:nvPr/>
        </p:nvSpPr>
        <p:spPr>
          <a:xfrm>
            <a:off x="6048103" y="3966192"/>
            <a:ext cx="5643154" cy="230832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The above two graphs clearly indicate that majority of students have an engineering background with 80% of the students(40 students) having done BTech/BE in their graduation followed by 12% of students(6 students) having done BSc and 6% and 2% of students from BCom and BA respectively. BTech students, already having done an application-oriented degree that requires critical and logical thinking and mathematical application(all of which are also a critical aspects of Data Science) probably find it easier to make this switch hence we get the above trends.</a:t>
            </a:r>
          </a:p>
        </p:txBody>
      </p:sp>
    </p:spTree>
    <p:extLst>
      <p:ext uri="{BB962C8B-B14F-4D97-AF65-F5344CB8AC3E}">
        <p14:creationId xmlns:p14="http://schemas.microsoft.com/office/powerpoint/2010/main" val="3342629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2581</TotalTime>
  <Words>3389</Words>
  <Application>Microsoft Office PowerPoint</Application>
  <PresentationFormat>Widescreen</PresentationFormat>
  <Paragraphs>101</Paragraphs>
  <Slides>24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Bookman Old Style</vt:lpstr>
      <vt:lpstr>Calibri</vt:lpstr>
      <vt:lpstr>Cambria</vt:lpstr>
      <vt:lpstr>Rockwell</vt:lpstr>
      <vt:lpstr>Symbol</vt:lpstr>
      <vt:lpstr>Damask</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Antarlin Chanda</cp:lastModifiedBy>
  <cp:revision>31</cp:revision>
  <dcterms:created xsi:type="dcterms:W3CDTF">2022-04-23T06:10:47Z</dcterms:created>
  <dcterms:modified xsi:type="dcterms:W3CDTF">2022-04-26T05:16:04Z</dcterms:modified>
</cp:coreProperties>
</file>